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55"/>
  </p:notesMasterIdLst>
  <p:sldIdLst>
    <p:sldId id="258" r:id="rId2"/>
    <p:sldId id="276" r:id="rId3"/>
    <p:sldId id="303" r:id="rId4"/>
    <p:sldId id="312" r:id="rId5"/>
    <p:sldId id="313" r:id="rId6"/>
    <p:sldId id="318" r:id="rId7"/>
    <p:sldId id="314" r:id="rId8"/>
    <p:sldId id="315" r:id="rId9"/>
    <p:sldId id="316" r:id="rId10"/>
    <p:sldId id="319" r:id="rId11"/>
    <p:sldId id="320" r:id="rId12"/>
    <p:sldId id="321" r:id="rId13"/>
    <p:sldId id="322" r:id="rId14"/>
    <p:sldId id="323" r:id="rId15"/>
    <p:sldId id="317"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5" r:id="rId35"/>
    <p:sldId id="346" r:id="rId36"/>
    <p:sldId id="347" r:id="rId37"/>
    <p:sldId id="348" r:id="rId38"/>
    <p:sldId id="344" r:id="rId39"/>
    <p:sldId id="349" r:id="rId40"/>
    <p:sldId id="350" r:id="rId41"/>
    <p:sldId id="351" r:id="rId42"/>
    <p:sldId id="352" r:id="rId43"/>
    <p:sldId id="353" r:id="rId44"/>
    <p:sldId id="354" r:id="rId45"/>
    <p:sldId id="355" r:id="rId46"/>
    <p:sldId id="356" r:id="rId47"/>
    <p:sldId id="357" r:id="rId48"/>
    <p:sldId id="358" r:id="rId49"/>
    <p:sldId id="362" r:id="rId50"/>
    <p:sldId id="363" r:id="rId51"/>
    <p:sldId id="359" r:id="rId52"/>
    <p:sldId id="360" r:id="rId53"/>
    <p:sldId id="361"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16" autoAdjust="0"/>
    <p:restoredTop sz="85726" autoAdjust="0"/>
  </p:normalViewPr>
  <p:slideViewPr>
    <p:cSldViewPr snapToGrid="0">
      <p:cViewPr varScale="1">
        <p:scale>
          <a:sx n="95" d="100"/>
          <a:sy n="95"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940811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buNone/>
            </a:pPr>
            <a:r>
              <a:rPr lang="tr-TR" dirty="0" err="1"/>
              <a:t>AlexNet</a:t>
            </a:r>
            <a:r>
              <a:rPr lang="tr-TR" dirty="0"/>
              <a:t>, 2012 </a:t>
            </a:r>
            <a:r>
              <a:rPr lang="tr-TR" dirty="0" err="1"/>
              <a:t>ImageNet</a:t>
            </a:r>
            <a:r>
              <a:rPr lang="tr-TR" dirty="0"/>
              <a:t> yarışmasında birinci gelen ve derin öğrenmenin popülaritesini artıran ilk CNN modelidir.</a:t>
            </a:r>
          </a:p>
          <a:p>
            <a:r>
              <a:rPr lang="tr-TR" dirty="0"/>
              <a:t>8 katmandan oluşur: 5 </a:t>
            </a:r>
            <a:r>
              <a:rPr lang="tr-TR" dirty="0" err="1"/>
              <a:t>convolutional</a:t>
            </a:r>
            <a:r>
              <a:rPr lang="tr-TR" dirty="0"/>
              <a:t> ve 3 </a:t>
            </a:r>
            <a:r>
              <a:rPr lang="tr-TR" dirty="0" err="1"/>
              <a:t>fully</a:t>
            </a:r>
            <a:r>
              <a:rPr lang="tr-TR" dirty="0"/>
              <a:t> </a:t>
            </a:r>
            <a:r>
              <a:rPr lang="tr-TR" dirty="0" err="1"/>
              <a:t>connected</a:t>
            </a:r>
            <a:r>
              <a:rPr lang="tr-TR" dirty="0"/>
              <a:t> </a:t>
            </a:r>
            <a:r>
              <a:rPr lang="tr-TR" dirty="0" err="1"/>
              <a:t>layer</a:t>
            </a:r>
            <a:r>
              <a:rPr lang="tr-TR" dirty="0"/>
              <a:t>.</a:t>
            </a:r>
          </a:p>
          <a:p>
            <a:endParaRPr lang="tr-TR" dirty="0"/>
          </a:p>
          <a:p>
            <a:endParaRPr lang="tr-TR" dirty="0"/>
          </a:p>
        </p:txBody>
      </p:sp>
      <p:sp>
        <p:nvSpPr>
          <p:cNvPr id="4" name="Slayt Numarası Yer Tutucusu 3"/>
          <p:cNvSpPr>
            <a:spLocks noGrp="1"/>
          </p:cNvSpPr>
          <p:nvPr>
            <p:ph type="sldNum" sz="quarter" idx="5"/>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99936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1048454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D3DEE-0BF9-AEEB-658C-A3E04CF2C83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8D4A198-758A-DF96-D883-7E6AAF57E901}"/>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C4AAE8B-CFC5-C277-56F8-B69FB8C9D723}"/>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40AB5EDD-C1B5-CE46-530C-7470B4F0C3A6}"/>
              </a:ext>
            </a:extLst>
          </p:cNvPr>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3363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9F6DF-3CF5-4C91-7155-62E8885C2C74}"/>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E99BA03E-0E4F-1B6E-9616-7CD77B512A49}"/>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C7424831-D505-8C5B-408B-8E76D88A7647}"/>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227D8BD6-9FAB-9AB1-7F28-CF3F614A9583}"/>
              </a:ext>
            </a:extLst>
          </p:cNvPr>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1791414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9C36A-BAED-6342-1772-846B22DE877F}"/>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05129F83-4925-7EB5-4E83-24F72969994D}"/>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65FB279-A49C-70AC-EBC5-D3C09F895293}"/>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0BCA0DB4-3904-E218-A6A7-49ADB79490B1}"/>
              </a:ext>
            </a:extLst>
          </p:cNvPr>
          <p:cNvSpPr>
            <a:spLocks noGrp="1"/>
          </p:cNvSpPr>
          <p:nvPr>
            <p:ph type="sldNum" sz="quarter" idx="5"/>
          </p:nvPr>
        </p:nvSpPr>
        <p:spPr/>
        <p:txBody>
          <a:bodyPr/>
          <a:lstStyle/>
          <a:p>
            <a:fld id="{E0746DE6-3336-457D-A091-FA20AC1C536E}" type="slidenum">
              <a:rPr lang="en-US" smtClean="0"/>
              <a:t>11</a:t>
            </a:fld>
            <a:endParaRPr lang="en-US"/>
          </a:p>
        </p:txBody>
      </p:sp>
    </p:spTree>
    <p:extLst>
      <p:ext uri="{BB962C8B-B14F-4D97-AF65-F5344CB8AC3E}">
        <p14:creationId xmlns:p14="http://schemas.microsoft.com/office/powerpoint/2010/main" val="3229223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0C2D7-280B-EEA6-AF3C-C5A73AD93FB3}"/>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3CF29531-113F-C20E-7F57-D58E64F03713}"/>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ECA2906-5C42-FE0C-ECE9-5147803A1BE1}"/>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2059DB61-F88F-F2AE-3E02-FA520FCD5EC4}"/>
              </a:ext>
            </a:extLst>
          </p:cNvPr>
          <p:cNvSpPr>
            <a:spLocks noGrp="1"/>
          </p:cNvSpPr>
          <p:nvPr>
            <p:ph type="sldNum" sz="quarter" idx="5"/>
          </p:nvPr>
        </p:nvSpPr>
        <p:spPr/>
        <p:txBody>
          <a:bodyPr/>
          <a:lstStyle/>
          <a:p>
            <a:fld id="{E0746DE6-3336-457D-A091-FA20AC1C536E}" type="slidenum">
              <a:rPr lang="en-US" smtClean="0"/>
              <a:t>12</a:t>
            </a:fld>
            <a:endParaRPr lang="en-US"/>
          </a:p>
        </p:txBody>
      </p:sp>
    </p:spTree>
    <p:extLst>
      <p:ext uri="{BB962C8B-B14F-4D97-AF65-F5344CB8AC3E}">
        <p14:creationId xmlns:p14="http://schemas.microsoft.com/office/powerpoint/2010/main" val="828711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39CB9-A321-C9F2-3903-7EDF7AD36857}"/>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8DAD685B-C790-F7DF-F819-E4F78F9492D8}"/>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34D2ABC4-7171-F0FF-4DFB-34B174438218}"/>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DEADAD7D-B3D3-3646-D8DC-F0A662A102BB}"/>
              </a:ext>
            </a:extLst>
          </p:cNvPr>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133188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CB42A-6F33-A6AA-42ED-E6124A74364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E0E7299-AB0C-6AC7-5712-61FCE2B152E0}"/>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2B963155-B534-026D-D667-6E86BE73A29F}"/>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F325DC51-5BBF-E3BF-37BA-823232DE635D}"/>
              </a:ext>
            </a:extLst>
          </p:cNvPr>
          <p:cNvSpPr>
            <a:spLocks noGrp="1"/>
          </p:cNvSpPr>
          <p:nvPr>
            <p:ph type="sldNum" sz="quarter" idx="5"/>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902044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A2F06-BB41-96E1-0FF3-29FAC600F0BB}"/>
            </a:ext>
          </a:extLst>
        </p:cNvPr>
        <p:cNvGrpSpPr/>
        <p:nvPr/>
      </p:nvGrpSpPr>
      <p:grpSpPr>
        <a:xfrm>
          <a:off x="0" y="0"/>
          <a:ext cx="0" cy="0"/>
          <a:chOff x="0" y="0"/>
          <a:chExt cx="0" cy="0"/>
        </a:xfrm>
      </p:grpSpPr>
      <p:sp>
        <p:nvSpPr>
          <p:cNvPr id="2" name="Slayt Resmi Yer Tutucusu 1">
            <a:extLst>
              <a:ext uri="{FF2B5EF4-FFF2-40B4-BE49-F238E27FC236}">
                <a16:creationId xmlns:a16="http://schemas.microsoft.com/office/drawing/2014/main" id="{41ED7B3E-6C03-D06F-4131-E620C02E6782}"/>
              </a:ext>
            </a:extLst>
          </p:cNvPr>
          <p:cNvSpPr>
            <a:spLocks noGrp="1" noRot="1" noChangeAspect="1"/>
          </p:cNvSpPr>
          <p:nvPr>
            <p:ph type="sldImg"/>
          </p:nvPr>
        </p:nvSpPr>
        <p:spPr/>
      </p:sp>
      <p:sp>
        <p:nvSpPr>
          <p:cNvPr id="3" name="Not Yer Tutucusu 2">
            <a:extLst>
              <a:ext uri="{FF2B5EF4-FFF2-40B4-BE49-F238E27FC236}">
                <a16:creationId xmlns:a16="http://schemas.microsoft.com/office/drawing/2014/main" id="{8B0B31A2-1A4E-9481-4830-DCB70A89592C}"/>
              </a:ext>
            </a:extLst>
          </p:cNvPr>
          <p:cNvSpPr>
            <a:spLocks noGrp="1"/>
          </p:cNvSpPr>
          <p:nvPr>
            <p:ph type="body" idx="1"/>
          </p:nvPr>
        </p:nvSpPr>
        <p:spPr/>
        <p:txBody>
          <a:bodyPr/>
          <a:lstStyle/>
          <a:p>
            <a:endParaRPr lang="tr-TR" dirty="0"/>
          </a:p>
        </p:txBody>
      </p:sp>
      <p:sp>
        <p:nvSpPr>
          <p:cNvPr id="4" name="Slayt Numarası Yer Tutucusu 3">
            <a:extLst>
              <a:ext uri="{FF2B5EF4-FFF2-40B4-BE49-F238E27FC236}">
                <a16:creationId xmlns:a16="http://schemas.microsoft.com/office/drawing/2014/main" id="{7D1E5E1F-A729-0340-02EE-F9CE4E3D7DC6}"/>
              </a:ext>
            </a:extLst>
          </p:cNvPr>
          <p:cNvSpPr>
            <a:spLocks noGrp="1"/>
          </p:cNvSpPr>
          <p:nvPr>
            <p:ph type="sldNum" sz="quarter" idx="5"/>
          </p:nvPr>
        </p:nvSpPr>
        <p:spPr/>
        <p:txBody>
          <a:bodyPr/>
          <a:lstStyle/>
          <a:p>
            <a:fld id="{E0746DE6-3336-457D-A091-FA20AC1C536E}" type="slidenum">
              <a:rPr lang="en-US" smtClean="0"/>
              <a:t>15</a:t>
            </a:fld>
            <a:endParaRPr lang="en-US"/>
          </a:p>
        </p:txBody>
      </p:sp>
    </p:spTree>
    <p:extLst>
      <p:ext uri="{BB962C8B-B14F-4D97-AF65-F5344CB8AC3E}">
        <p14:creationId xmlns:p14="http://schemas.microsoft.com/office/powerpoint/2010/main" val="2980873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9639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3195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71175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38781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0494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8090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106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8894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6079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7479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3994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504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913795" y="2912232"/>
            <a:ext cx="5107208"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912232"/>
            <a:ext cx="5095357"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414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1435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6304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tr-TR"/>
              <a:t>Asıl başlık stilini düzenlemek için tıklayın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06910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B61BEF0D-F0BB-DE4B-95CE-6DB70DBA9567}" type="datetimeFigureOut">
              <a:rPr lang="en-US" smtClean="0"/>
              <a:pPr/>
              <a:t>3/24/2025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3190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61BEF0D-F0BB-DE4B-95CE-6DB70DBA9567}" type="datetimeFigureOut">
              <a:rPr lang="en-US" smtClean="0"/>
              <a:pPr/>
              <a:t>3/24/2025</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74301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43254" y="55193"/>
            <a:ext cx="7231784" cy="3654081"/>
          </a:xfrm>
        </p:spPr>
        <p:txBody>
          <a:bodyPr anchor="ctr">
            <a:normAutofit/>
          </a:bodyPr>
          <a:lstStyle/>
          <a:p>
            <a:r>
              <a:rPr lang="en-US" sz="5400" dirty="0" err="1">
                <a:solidFill>
                  <a:schemeClr val="tx2"/>
                </a:solidFill>
              </a:rPr>
              <a:t>Derin</a:t>
            </a:r>
            <a:r>
              <a:rPr lang="en-US" sz="5400" dirty="0">
                <a:solidFill>
                  <a:schemeClr val="tx2"/>
                </a:solidFill>
              </a:rPr>
              <a:t> </a:t>
            </a:r>
            <a:r>
              <a:rPr lang="en-US" sz="5400" dirty="0" err="1">
                <a:solidFill>
                  <a:schemeClr val="tx2"/>
                </a:solidFill>
              </a:rPr>
              <a:t>ogrenme</a:t>
            </a:r>
            <a:r>
              <a:rPr lang="en-US" sz="5400" dirty="0">
                <a:solidFill>
                  <a:schemeClr val="tx2"/>
                </a:solidFill>
              </a:rPr>
              <a:t> </a:t>
            </a:r>
          </a:p>
        </p:txBody>
      </p:sp>
      <p:sp>
        <p:nvSpPr>
          <p:cNvPr id="3" name="Content Placeholder 2"/>
          <p:cNvSpPr>
            <a:spLocks noGrp="1"/>
          </p:cNvSpPr>
          <p:nvPr>
            <p:ph type="subTitle" idx="1"/>
          </p:nvPr>
        </p:nvSpPr>
        <p:spPr>
          <a:xfrm>
            <a:off x="2158640" y="2607510"/>
            <a:ext cx="6601012" cy="1642979"/>
          </a:xfrm>
        </p:spPr>
        <p:txBody>
          <a:bodyPr anchor="ctr">
            <a:normAutofit/>
          </a:bodyPr>
          <a:lstStyle/>
          <a:p>
            <a:r>
              <a:rPr lang="tr-TR" sz="3200" dirty="0"/>
              <a:t>YZM306</a:t>
            </a:r>
            <a:endParaRPr sz="3200" dirty="0"/>
          </a:p>
        </p:txBody>
      </p:sp>
      <p:sp>
        <p:nvSpPr>
          <p:cNvPr id="4" name="Content Placeholder 2">
            <a:extLst>
              <a:ext uri="{FF2B5EF4-FFF2-40B4-BE49-F238E27FC236}">
                <a16:creationId xmlns:a16="http://schemas.microsoft.com/office/drawing/2014/main" id="{2780D473-BE9B-CAC6-A844-7292B639A4BA}"/>
              </a:ext>
            </a:extLst>
          </p:cNvPr>
          <p:cNvSpPr txBox="1">
            <a:spLocks/>
          </p:cNvSpPr>
          <p:nvPr/>
        </p:nvSpPr>
        <p:spPr>
          <a:xfrm>
            <a:off x="5920230" y="3709274"/>
            <a:ext cx="6601012" cy="3654082"/>
          </a:xfrm>
          <a:prstGeom prst="rect">
            <a:avLst/>
          </a:prstGeom>
        </p:spPr>
        <p:txBody>
          <a:bodyPr vert="horz" lIns="91440" tIns="45720" rIns="91440" bIns="45720" rtlCol="0" anchor="ctr">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tr-TR" sz="3200" dirty="0" err="1"/>
              <a:t>Dr.Öğr.Üyesi</a:t>
            </a:r>
            <a:r>
              <a:rPr lang="tr-TR" sz="3200" dirty="0"/>
              <a:t> Murat ŞİMŞEK</a:t>
            </a:r>
          </a:p>
        </p:txBody>
      </p:sp>
    </p:spTree>
    <p:extLst>
      <p:ext uri="{BB962C8B-B14F-4D97-AF65-F5344CB8AC3E}">
        <p14:creationId xmlns:p14="http://schemas.microsoft.com/office/powerpoint/2010/main" val="3343024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9F6C-BFB6-123A-D35E-9146AA578AE7}"/>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87AFC516-48D6-73F7-3834-BCE06B0542D3}"/>
              </a:ext>
            </a:extLst>
          </p:cNvPr>
          <p:cNvPicPr>
            <a:picLocks noChangeAspect="1"/>
          </p:cNvPicPr>
          <p:nvPr/>
        </p:nvPicPr>
        <p:blipFill>
          <a:blip r:embed="rId3"/>
          <a:stretch>
            <a:fillRect/>
          </a:stretch>
        </p:blipFill>
        <p:spPr>
          <a:xfrm>
            <a:off x="229017" y="227628"/>
            <a:ext cx="11603904" cy="5841575"/>
          </a:xfrm>
          <a:prstGeom prst="rect">
            <a:avLst/>
          </a:prstGeom>
        </p:spPr>
      </p:pic>
    </p:spTree>
    <p:extLst>
      <p:ext uri="{BB962C8B-B14F-4D97-AF65-F5344CB8AC3E}">
        <p14:creationId xmlns:p14="http://schemas.microsoft.com/office/powerpoint/2010/main" val="2974107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2084E-A5F2-F212-5D35-69483A3B2EFF}"/>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5C23E7A7-7C7A-94C7-9016-B802F64ADD28}"/>
              </a:ext>
            </a:extLst>
          </p:cNvPr>
          <p:cNvPicPr>
            <a:picLocks noChangeAspect="1"/>
          </p:cNvPicPr>
          <p:nvPr/>
        </p:nvPicPr>
        <p:blipFill>
          <a:blip r:embed="rId3"/>
          <a:stretch>
            <a:fillRect/>
          </a:stretch>
        </p:blipFill>
        <p:spPr>
          <a:xfrm>
            <a:off x="249114" y="225018"/>
            <a:ext cx="11696036" cy="5773848"/>
          </a:xfrm>
          <a:prstGeom prst="rect">
            <a:avLst/>
          </a:prstGeom>
        </p:spPr>
      </p:pic>
    </p:spTree>
    <p:extLst>
      <p:ext uri="{BB962C8B-B14F-4D97-AF65-F5344CB8AC3E}">
        <p14:creationId xmlns:p14="http://schemas.microsoft.com/office/powerpoint/2010/main" val="3262430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FD6EC-3B9D-5FCB-CFB1-5F0E3B7DD0BF}"/>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4A626DD3-B7F3-EE87-45CB-03FC1AAC66AA}"/>
              </a:ext>
            </a:extLst>
          </p:cNvPr>
          <p:cNvPicPr>
            <a:picLocks noChangeAspect="1"/>
          </p:cNvPicPr>
          <p:nvPr/>
        </p:nvPicPr>
        <p:blipFill>
          <a:blip r:embed="rId3"/>
          <a:stretch>
            <a:fillRect/>
          </a:stretch>
        </p:blipFill>
        <p:spPr>
          <a:xfrm>
            <a:off x="555473" y="462982"/>
            <a:ext cx="11081054" cy="5545932"/>
          </a:xfrm>
          <a:prstGeom prst="rect">
            <a:avLst/>
          </a:prstGeom>
        </p:spPr>
      </p:pic>
    </p:spTree>
    <p:extLst>
      <p:ext uri="{BB962C8B-B14F-4D97-AF65-F5344CB8AC3E}">
        <p14:creationId xmlns:p14="http://schemas.microsoft.com/office/powerpoint/2010/main" val="2103109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1A12A6-C50C-60C0-49AC-541C15933762}"/>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48C84F26-1E5F-04C4-CBF9-6397A354F338}"/>
              </a:ext>
            </a:extLst>
          </p:cNvPr>
          <p:cNvPicPr>
            <a:picLocks noChangeAspect="1"/>
          </p:cNvPicPr>
          <p:nvPr/>
        </p:nvPicPr>
        <p:blipFill>
          <a:blip r:embed="rId3"/>
          <a:stretch>
            <a:fillRect/>
          </a:stretch>
        </p:blipFill>
        <p:spPr>
          <a:xfrm>
            <a:off x="278216" y="173667"/>
            <a:ext cx="11789740" cy="6016117"/>
          </a:xfrm>
          <a:prstGeom prst="rect">
            <a:avLst/>
          </a:prstGeom>
        </p:spPr>
      </p:pic>
    </p:spTree>
    <p:extLst>
      <p:ext uri="{BB962C8B-B14F-4D97-AF65-F5344CB8AC3E}">
        <p14:creationId xmlns:p14="http://schemas.microsoft.com/office/powerpoint/2010/main" val="4135170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3FA8F-35A1-970A-7609-6B90673DE04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37A7FA78-CEE4-00C9-CD48-1EA39F5ADC60}"/>
              </a:ext>
            </a:extLst>
          </p:cNvPr>
          <p:cNvPicPr>
            <a:picLocks noChangeAspect="1"/>
          </p:cNvPicPr>
          <p:nvPr/>
        </p:nvPicPr>
        <p:blipFill>
          <a:blip r:embed="rId3"/>
          <a:stretch>
            <a:fillRect/>
          </a:stretch>
        </p:blipFill>
        <p:spPr>
          <a:xfrm>
            <a:off x="328979" y="173146"/>
            <a:ext cx="11364229" cy="5765430"/>
          </a:xfrm>
          <a:prstGeom prst="rect">
            <a:avLst/>
          </a:prstGeom>
        </p:spPr>
      </p:pic>
    </p:spTree>
    <p:extLst>
      <p:ext uri="{BB962C8B-B14F-4D97-AF65-F5344CB8AC3E}">
        <p14:creationId xmlns:p14="http://schemas.microsoft.com/office/powerpoint/2010/main" val="2895705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C9E99-F09A-D6BF-D5E1-A515C864C02C}"/>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200F7C19-D26B-A6D8-060A-64AFB6FA7635}"/>
              </a:ext>
            </a:extLst>
          </p:cNvPr>
          <p:cNvPicPr>
            <a:picLocks noChangeAspect="1"/>
          </p:cNvPicPr>
          <p:nvPr/>
        </p:nvPicPr>
        <p:blipFill>
          <a:blip r:embed="rId3"/>
          <a:stretch>
            <a:fillRect/>
          </a:stretch>
        </p:blipFill>
        <p:spPr>
          <a:xfrm>
            <a:off x="507533" y="395775"/>
            <a:ext cx="11176934" cy="5713623"/>
          </a:xfrm>
          <a:prstGeom prst="rect">
            <a:avLst/>
          </a:prstGeom>
        </p:spPr>
      </p:pic>
    </p:spTree>
    <p:extLst>
      <p:ext uri="{BB962C8B-B14F-4D97-AF65-F5344CB8AC3E}">
        <p14:creationId xmlns:p14="http://schemas.microsoft.com/office/powerpoint/2010/main" val="122031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B8D913-DCE5-9417-7F9E-7910D2939943}"/>
              </a:ext>
            </a:extLst>
          </p:cNvPr>
          <p:cNvSpPr>
            <a:spLocks noGrp="1"/>
          </p:cNvSpPr>
          <p:nvPr>
            <p:ph type="title"/>
          </p:nvPr>
        </p:nvSpPr>
        <p:spPr/>
        <p:txBody>
          <a:bodyPr/>
          <a:lstStyle/>
          <a:p>
            <a:pPr algn="l"/>
            <a:r>
              <a:rPr lang="tr-TR" dirty="0"/>
              <a:t>soru</a:t>
            </a:r>
          </a:p>
        </p:txBody>
      </p:sp>
      <p:sp>
        <p:nvSpPr>
          <p:cNvPr id="3" name="İçerik Yer Tutucusu 2">
            <a:extLst>
              <a:ext uri="{FF2B5EF4-FFF2-40B4-BE49-F238E27FC236}">
                <a16:creationId xmlns:a16="http://schemas.microsoft.com/office/drawing/2014/main" id="{9449649C-4911-63A9-FA27-CA5CCBA6F8E8}"/>
              </a:ext>
            </a:extLst>
          </p:cNvPr>
          <p:cNvSpPr>
            <a:spLocks noGrp="1"/>
          </p:cNvSpPr>
          <p:nvPr>
            <p:ph idx="1"/>
          </p:nvPr>
        </p:nvSpPr>
        <p:spPr/>
        <p:txBody>
          <a:bodyPr/>
          <a:lstStyle/>
          <a:p>
            <a:r>
              <a:rPr lang="tr-TR" dirty="0" err="1"/>
              <a:t>AlexNet</a:t>
            </a:r>
            <a:r>
              <a:rPr lang="tr-TR" dirty="0"/>
              <a:t> modelinin ilk katmanı, 224x224x3 boyutlarında bir giriş görüntüsünü alır ve 11x11 boyutlarında bir filtreyle işler. Bu katmanda </a:t>
            </a:r>
            <a:r>
              <a:rPr lang="tr-TR" dirty="0" err="1"/>
              <a:t>stride</a:t>
            </a:r>
            <a:r>
              <a:rPr lang="tr-TR" dirty="0"/>
              <a:t> (adım boyu) 4 ve </a:t>
            </a:r>
            <a:r>
              <a:rPr lang="tr-TR" dirty="0" err="1"/>
              <a:t>padding</a:t>
            </a:r>
            <a:r>
              <a:rPr lang="tr-TR" dirty="0"/>
              <a:t> (doldurma) 0 olarak verilmiştir. Bu durumda, ilk </a:t>
            </a:r>
            <a:r>
              <a:rPr lang="tr-TR" dirty="0" err="1"/>
              <a:t>konvolüsyonel</a:t>
            </a:r>
            <a:r>
              <a:rPr lang="tr-TR" dirty="0"/>
              <a:t> katmandan elde edilen çıkış boyutları nedir ve bu katmanda kullanılan toplam parametre sayısı nedir?</a:t>
            </a:r>
          </a:p>
        </p:txBody>
      </p:sp>
    </p:spTree>
    <p:extLst>
      <p:ext uri="{BB962C8B-B14F-4D97-AF65-F5344CB8AC3E}">
        <p14:creationId xmlns:p14="http://schemas.microsoft.com/office/powerpoint/2010/main" val="3637876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B7883-6BEE-E524-9800-EEDDB5D3AD8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5FEBAC9-84D6-6F4D-9C33-9CB610C4DD87}"/>
              </a:ext>
            </a:extLst>
          </p:cNvPr>
          <p:cNvSpPr>
            <a:spLocks noGrp="1"/>
          </p:cNvSpPr>
          <p:nvPr>
            <p:ph type="title"/>
          </p:nvPr>
        </p:nvSpPr>
        <p:spPr/>
        <p:txBody>
          <a:bodyPr/>
          <a:lstStyle/>
          <a:p>
            <a:pPr algn="l"/>
            <a:r>
              <a:rPr lang="tr-TR" dirty="0"/>
              <a:t>cevap</a:t>
            </a:r>
          </a:p>
        </p:txBody>
      </p:sp>
      <p:pic>
        <p:nvPicPr>
          <p:cNvPr id="7" name="Resim 6">
            <a:extLst>
              <a:ext uri="{FF2B5EF4-FFF2-40B4-BE49-F238E27FC236}">
                <a16:creationId xmlns:a16="http://schemas.microsoft.com/office/drawing/2014/main" id="{63EB8F66-C75F-A7EC-B47D-E5EA3CC2D68E}"/>
              </a:ext>
            </a:extLst>
          </p:cNvPr>
          <p:cNvPicPr>
            <a:picLocks noChangeAspect="1"/>
          </p:cNvPicPr>
          <p:nvPr/>
        </p:nvPicPr>
        <p:blipFill>
          <a:blip r:embed="rId2"/>
          <a:stretch>
            <a:fillRect/>
          </a:stretch>
        </p:blipFill>
        <p:spPr>
          <a:xfrm>
            <a:off x="259744" y="1680133"/>
            <a:ext cx="6668431" cy="2734057"/>
          </a:xfrm>
          <a:prstGeom prst="rect">
            <a:avLst/>
          </a:prstGeom>
        </p:spPr>
      </p:pic>
      <p:pic>
        <p:nvPicPr>
          <p:cNvPr id="9" name="Resim 8">
            <a:extLst>
              <a:ext uri="{FF2B5EF4-FFF2-40B4-BE49-F238E27FC236}">
                <a16:creationId xmlns:a16="http://schemas.microsoft.com/office/drawing/2014/main" id="{8A40CC09-0260-76FE-0C79-406FEF96F5EF}"/>
              </a:ext>
            </a:extLst>
          </p:cNvPr>
          <p:cNvPicPr>
            <a:picLocks noChangeAspect="1"/>
          </p:cNvPicPr>
          <p:nvPr/>
        </p:nvPicPr>
        <p:blipFill>
          <a:blip r:embed="rId3"/>
          <a:stretch>
            <a:fillRect/>
          </a:stretch>
        </p:blipFill>
        <p:spPr>
          <a:xfrm>
            <a:off x="387504" y="4632116"/>
            <a:ext cx="7297168" cy="1705213"/>
          </a:xfrm>
          <a:prstGeom prst="rect">
            <a:avLst/>
          </a:prstGeom>
        </p:spPr>
      </p:pic>
    </p:spTree>
    <p:extLst>
      <p:ext uri="{BB962C8B-B14F-4D97-AF65-F5344CB8AC3E}">
        <p14:creationId xmlns:p14="http://schemas.microsoft.com/office/powerpoint/2010/main" val="2943798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EA449-5943-0329-B81D-2E1167AB1C5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EC86D92-1CF6-CFE8-5A40-7486E02B3CBB}"/>
              </a:ext>
            </a:extLst>
          </p:cNvPr>
          <p:cNvSpPr>
            <a:spLocks noGrp="1"/>
          </p:cNvSpPr>
          <p:nvPr>
            <p:ph type="title"/>
          </p:nvPr>
        </p:nvSpPr>
        <p:spPr/>
        <p:txBody>
          <a:bodyPr/>
          <a:lstStyle/>
          <a:p>
            <a:pPr algn="l"/>
            <a:r>
              <a:rPr lang="tr-TR" dirty="0"/>
              <a:t>cevap</a:t>
            </a:r>
          </a:p>
        </p:txBody>
      </p:sp>
      <p:pic>
        <p:nvPicPr>
          <p:cNvPr id="4" name="Resim 3">
            <a:extLst>
              <a:ext uri="{FF2B5EF4-FFF2-40B4-BE49-F238E27FC236}">
                <a16:creationId xmlns:a16="http://schemas.microsoft.com/office/drawing/2014/main" id="{C5AC04A4-4E66-B7DA-D38E-83156ABD5D0C}"/>
              </a:ext>
            </a:extLst>
          </p:cNvPr>
          <p:cNvPicPr>
            <a:picLocks noChangeAspect="1"/>
          </p:cNvPicPr>
          <p:nvPr/>
        </p:nvPicPr>
        <p:blipFill>
          <a:blip r:embed="rId2"/>
          <a:stretch>
            <a:fillRect/>
          </a:stretch>
        </p:blipFill>
        <p:spPr>
          <a:xfrm>
            <a:off x="913795" y="1648155"/>
            <a:ext cx="9745114" cy="4179889"/>
          </a:xfrm>
          <a:prstGeom prst="rect">
            <a:avLst/>
          </a:prstGeom>
        </p:spPr>
      </p:pic>
    </p:spTree>
    <p:extLst>
      <p:ext uri="{BB962C8B-B14F-4D97-AF65-F5344CB8AC3E}">
        <p14:creationId xmlns:p14="http://schemas.microsoft.com/office/powerpoint/2010/main" val="2444842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72BC7-3709-E61E-C528-F7FEED4F5120}"/>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36701BEA-4D4D-07B8-F898-77B3D1EC890B}"/>
              </a:ext>
            </a:extLst>
          </p:cNvPr>
          <p:cNvSpPr>
            <a:spLocks noGrp="1"/>
          </p:cNvSpPr>
          <p:nvPr>
            <p:ph type="title"/>
          </p:nvPr>
        </p:nvSpPr>
        <p:spPr/>
        <p:txBody>
          <a:bodyPr/>
          <a:lstStyle/>
          <a:p>
            <a:endParaRPr lang="tr-TR"/>
          </a:p>
        </p:txBody>
      </p:sp>
      <p:pic>
        <p:nvPicPr>
          <p:cNvPr id="7" name="Resim 6">
            <a:extLst>
              <a:ext uri="{FF2B5EF4-FFF2-40B4-BE49-F238E27FC236}">
                <a16:creationId xmlns:a16="http://schemas.microsoft.com/office/drawing/2014/main" id="{C3A1FF89-29DE-252A-CFE7-7A4695AD6625}"/>
              </a:ext>
            </a:extLst>
          </p:cNvPr>
          <p:cNvPicPr>
            <a:picLocks noChangeAspect="1"/>
          </p:cNvPicPr>
          <p:nvPr/>
        </p:nvPicPr>
        <p:blipFill>
          <a:blip r:embed="rId2"/>
          <a:stretch>
            <a:fillRect/>
          </a:stretch>
        </p:blipFill>
        <p:spPr>
          <a:xfrm>
            <a:off x="231300" y="284786"/>
            <a:ext cx="11548585" cy="5963613"/>
          </a:xfrm>
          <a:prstGeom prst="rect">
            <a:avLst/>
          </a:prstGeom>
        </p:spPr>
      </p:pic>
    </p:spTree>
    <p:extLst>
      <p:ext uri="{BB962C8B-B14F-4D97-AF65-F5344CB8AC3E}">
        <p14:creationId xmlns:p14="http://schemas.microsoft.com/office/powerpoint/2010/main" val="256616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9157" y="1113764"/>
            <a:ext cx="3269749" cy="4624327"/>
          </a:xfrm>
        </p:spPr>
        <p:txBody>
          <a:bodyPr anchor="ctr">
            <a:normAutofit/>
          </a:bodyPr>
          <a:lstStyle/>
          <a:p>
            <a:r>
              <a:rPr lang="en-US" sz="3200" dirty="0">
                <a:solidFill>
                  <a:srgbClr val="FFFFFF"/>
                </a:solidFill>
              </a:rPr>
              <a:t>Contents</a:t>
            </a:r>
          </a:p>
        </p:txBody>
      </p:sp>
      <p:sp>
        <p:nvSpPr>
          <p:cNvPr id="3" name="Content Placeholder 2"/>
          <p:cNvSpPr>
            <a:spLocks noGrp="1"/>
          </p:cNvSpPr>
          <p:nvPr>
            <p:ph idx="1"/>
          </p:nvPr>
        </p:nvSpPr>
        <p:spPr>
          <a:xfrm>
            <a:off x="5155905" y="1113764"/>
            <a:ext cx="6108179" cy="4624327"/>
          </a:xfrm>
        </p:spPr>
        <p:txBody>
          <a:bodyPr anchor="ctr">
            <a:normAutofit/>
          </a:bodyPr>
          <a:lstStyle/>
          <a:p>
            <a:pPr marL="342900" indent="-342900">
              <a:lnSpc>
                <a:spcPct val="90000"/>
              </a:lnSpc>
              <a:buFont typeface="+mj-lt"/>
              <a:buAutoNum type="arabicPeriod"/>
            </a:pPr>
            <a:endParaRPr lang="tr-TR" dirty="0"/>
          </a:p>
          <a:p>
            <a:pPr marL="0" indent="0">
              <a:lnSpc>
                <a:spcPct val="90000"/>
              </a:lnSpc>
              <a:buNone/>
            </a:pPr>
            <a:r>
              <a:rPr lang="tr-TR" dirty="0" err="1"/>
              <a:t>Evrişimsel</a:t>
            </a:r>
            <a:r>
              <a:rPr lang="tr-TR" dirty="0"/>
              <a:t> Sinir Ağları</a:t>
            </a:r>
          </a:p>
          <a:p>
            <a:pPr marL="0" indent="0">
              <a:lnSpc>
                <a:spcPct val="90000"/>
              </a:lnSpc>
              <a:buNone/>
            </a:pPr>
            <a:r>
              <a:rPr lang="tr-TR" dirty="0" err="1"/>
              <a:t>Convolutional</a:t>
            </a:r>
            <a:r>
              <a:rPr lang="tr-TR" dirty="0"/>
              <a:t> </a:t>
            </a:r>
            <a:r>
              <a:rPr lang="tr-TR" dirty="0" err="1"/>
              <a:t>Neural</a:t>
            </a:r>
            <a:r>
              <a:rPr lang="tr-TR" dirty="0"/>
              <a:t> Network – CNN</a:t>
            </a:r>
          </a:p>
          <a:p>
            <a:pPr marL="0" indent="0">
              <a:lnSpc>
                <a:spcPct val="90000"/>
              </a:lnSpc>
              <a:buNone/>
            </a:pPr>
            <a:r>
              <a:rPr lang="tr-TR" dirty="0" err="1"/>
              <a:t>AlexNet</a:t>
            </a:r>
            <a:endParaRPr lang="tr-TR" dirty="0"/>
          </a:p>
          <a:p>
            <a:pPr marL="0" indent="0">
              <a:lnSpc>
                <a:spcPct val="90000"/>
              </a:lnSpc>
              <a:buNone/>
            </a:pPr>
            <a:r>
              <a:rPr lang="tr-TR" dirty="0"/>
              <a:t>VGG</a:t>
            </a:r>
          </a:p>
          <a:p>
            <a:pPr marL="0" indent="0">
              <a:lnSpc>
                <a:spcPct val="90000"/>
              </a:lnSpc>
              <a:buNone/>
            </a:pPr>
            <a:r>
              <a:rPr lang="tr-TR" dirty="0" err="1"/>
              <a:t>ResNet</a:t>
            </a:r>
            <a:endParaRPr lang="tr-TR" dirty="0"/>
          </a:p>
          <a:p>
            <a:pPr marL="0" indent="0">
              <a:lnSpc>
                <a:spcPct val="90000"/>
              </a:lnSpc>
              <a:buNone/>
            </a:pPr>
            <a:endParaRPr lang="tr-TR" dirty="0"/>
          </a:p>
        </p:txBody>
      </p:sp>
    </p:spTree>
    <p:extLst>
      <p:ext uri="{BB962C8B-B14F-4D97-AF65-F5344CB8AC3E}">
        <p14:creationId xmlns:p14="http://schemas.microsoft.com/office/powerpoint/2010/main" val="36082883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379AF-F5AC-7ACD-3F8F-0DF76F1B10C0}"/>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C1E465E2-22DD-0E31-2103-D3341D6A1482}"/>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A52451D0-279C-55D9-B350-A4627613C019}"/>
              </a:ext>
            </a:extLst>
          </p:cNvPr>
          <p:cNvPicPr>
            <a:picLocks noChangeAspect="1"/>
          </p:cNvPicPr>
          <p:nvPr/>
        </p:nvPicPr>
        <p:blipFill>
          <a:blip r:embed="rId2"/>
          <a:stretch>
            <a:fillRect/>
          </a:stretch>
        </p:blipFill>
        <p:spPr>
          <a:xfrm>
            <a:off x="319881" y="343402"/>
            <a:ext cx="11552238" cy="5904998"/>
          </a:xfrm>
          <a:prstGeom prst="rect">
            <a:avLst/>
          </a:prstGeom>
        </p:spPr>
      </p:pic>
    </p:spTree>
    <p:extLst>
      <p:ext uri="{BB962C8B-B14F-4D97-AF65-F5344CB8AC3E}">
        <p14:creationId xmlns:p14="http://schemas.microsoft.com/office/powerpoint/2010/main" val="842148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84BC2-5059-082E-5E5B-5C83848FF185}"/>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223583BC-8020-74A5-2CF2-30300A179F6D}"/>
              </a:ext>
            </a:extLst>
          </p:cNvPr>
          <p:cNvSpPr>
            <a:spLocks noGrp="1"/>
          </p:cNvSpPr>
          <p:nvPr>
            <p:ph type="title"/>
          </p:nvPr>
        </p:nvSpPr>
        <p:spPr/>
        <p:txBody>
          <a:bodyPr/>
          <a:lstStyle/>
          <a:p>
            <a:endParaRPr lang="tr-TR"/>
          </a:p>
        </p:txBody>
      </p:sp>
      <p:pic>
        <p:nvPicPr>
          <p:cNvPr id="7" name="Resim 6">
            <a:extLst>
              <a:ext uri="{FF2B5EF4-FFF2-40B4-BE49-F238E27FC236}">
                <a16:creationId xmlns:a16="http://schemas.microsoft.com/office/drawing/2014/main" id="{AB2384C3-1222-6E48-59A5-159C600DB546}"/>
              </a:ext>
            </a:extLst>
          </p:cNvPr>
          <p:cNvPicPr>
            <a:picLocks noChangeAspect="1"/>
          </p:cNvPicPr>
          <p:nvPr/>
        </p:nvPicPr>
        <p:blipFill>
          <a:blip r:embed="rId2"/>
          <a:stretch>
            <a:fillRect/>
          </a:stretch>
        </p:blipFill>
        <p:spPr>
          <a:xfrm>
            <a:off x="253421" y="181107"/>
            <a:ext cx="11616432" cy="5918242"/>
          </a:xfrm>
          <a:prstGeom prst="rect">
            <a:avLst/>
          </a:prstGeom>
        </p:spPr>
      </p:pic>
    </p:spTree>
    <p:extLst>
      <p:ext uri="{BB962C8B-B14F-4D97-AF65-F5344CB8AC3E}">
        <p14:creationId xmlns:p14="http://schemas.microsoft.com/office/powerpoint/2010/main" val="2730857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4CC82-5FC5-3CE1-F759-BC8331DC5E74}"/>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DD4DA19A-6630-1C1E-E4E3-FEEC38DA2165}"/>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73D110F7-4F89-2E56-DE9F-4F94564F8CCA}"/>
              </a:ext>
            </a:extLst>
          </p:cNvPr>
          <p:cNvPicPr>
            <a:picLocks noChangeAspect="1"/>
          </p:cNvPicPr>
          <p:nvPr/>
        </p:nvPicPr>
        <p:blipFill>
          <a:blip r:embed="rId2"/>
          <a:stretch>
            <a:fillRect/>
          </a:stretch>
        </p:blipFill>
        <p:spPr>
          <a:xfrm>
            <a:off x="312210" y="118076"/>
            <a:ext cx="11600378" cy="6393256"/>
          </a:xfrm>
          <a:prstGeom prst="rect">
            <a:avLst/>
          </a:prstGeom>
        </p:spPr>
      </p:pic>
    </p:spTree>
    <p:extLst>
      <p:ext uri="{BB962C8B-B14F-4D97-AF65-F5344CB8AC3E}">
        <p14:creationId xmlns:p14="http://schemas.microsoft.com/office/powerpoint/2010/main" val="215432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1822C-CF6E-498B-B146-06CF818AA189}"/>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AAEC7E70-347E-FAEA-0058-0B6799F3126F}"/>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DAAEAF93-8A7C-C5A2-ACFA-2D2D1790D12C}"/>
              </a:ext>
            </a:extLst>
          </p:cNvPr>
          <p:cNvPicPr>
            <a:picLocks noChangeAspect="1"/>
          </p:cNvPicPr>
          <p:nvPr/>
        </p:nvPicPr>
        <p:blipFill>
          <a:blip r:embed="rId2"/>
          <a:stretch>
            <a:fillRect/>
          </a:stretch>
        </p:blipFill>
        <p:spPr>
          <a:xfrm>
            <a:off x="193805" y="281475"/>
            <a:ext cx="11804390" cy="5966925"/>
          </a:xfrm>
          <a:prstGeom prst="rect">
            <a:avLst/>
          </a:prstGeom>
        </p:spPr>
      </p:pic>
    </p:spTree>
    <p:extLst>
      <p:ext uri="{BB962C8B-B14F-4D97-AF65-F5344CB8AC3E}">
        <p14:creationId xmlns:p14="http://schemas.microsoft.com/office/powerpoint/2010/main" val="6545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4049F-3834-39DC-B1CD-07BD14471D95}"/>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4D513BB0-7D1E-BC19-014A-17F9A55F73F0}"/>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D8DD62A3-FA33-8AB0-7BC6-0A07681FE2C4}"/>
              </a:ext>
            </a:extLst>
          </p:cNvPr>
          <p:cNvPicPr>
            <a:picLocks noChangeAspect="1"/>
          </p:cNvPicPr>
          <p:nvPr/>
        </p:nvPicPr>
        <p:blipFill>
          <a:blip r:embed="rId2"/>
          <a:stretch>
            <a:fillRect/>
          </a:stretch>
        </p:blipFill>
        <p:spPr>
          <a:xfrm>
            <a:off x="157673" y="430204"/>
            <a:ext cx="11876654" cy="5997592"/>
          </a:xfrm>
          <a:prstGeom prst="rect">
            <a:avLst/>
          </a:prstGeom>
        </p:spPr>
      </p:pic>
    </p:spTree>
    <p:extLst>
      <p:ext uri="{BB962C8B-B14F-4D97-AF65-F5344CB8AC3E}">
        <p14:creationId xmlns:p14="http://schemas.microsoft.com/office/powerpoint/2010/main" val="1272818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04115-BEE7-DCB5-B6E0-99627B3AA836}"/>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65F948BC-8374-0613-E982-6AB9D43E7AFE}"/>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E9AAB879-E1C7-D3EE-ACBA-232780FB7F35}"/>
              </a:ext>
            </a:extLst>
          </p:cNvPr>
          <p:cNvPicPr>
            <a:picLocks noChangeAspect="1"/>
          </p:cNvPicPr>
          <p:nvPr/>
        </p:nvPicPr>
        <p:blipFill>
          <a:blip r:embed="rId2"/>
          <a:stretch>
            <a:fillRect/>
          </a:stretch>
        </p:blipFill>
        <p:spPr>
          <a:xfrm>
            <a:off x="238853" y="257774"/>
            <a:ext cx="11714293" cy="6081062"/>
          </a:xfrm>
          <a:prstGeom prst="rect">
            <a:avLst/>
          </a:prstGeom>
        </p:spPr>
      </p:pic>
    </p:spTree>
    <p:extLst>
      <p:ext uri="{BB962C8B-B14F-4D97-AF65-F5344CB8AC3E}">
        <p14:creationId xmlns:p14="http://schemas.microsoft.com/office/powerpoint/2010/main" val="2604147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A10A8-A609-BD2E-67D3-A965DADAC2B6}"/>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6635E052-213F-627A-A57B-8964DC876F28}"/>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03F8AE53-29BC-F9C1-9C60-E1A3B14204C6}"/>
              </a:ext>
            </a:extLst>
          </p:cNvPr>
          <p:cNvPicPr>
            <a:picLocks noChangeAspect="1"/>
          </p:cNvPicPr>
          <p:nvPr/>
        </p:nvPicPr>
        <p:blipFill>
          <a:blip r:embed="rId2"/>
          <a:stretch>
            <a:fillRect/>
          </a:stretch>
        </p:blipFill>
        <p:spPr>
          <a:xfrm>
            <a:off x="204810" y="154615"/>
            <a:ext cx="11797468" cy="6256233"/>
          </a:xfrm>
          <a:prstGeom prst="rect">
            <a:avLst/>
          </a:prstGeom>
        </p:spPr>
      </p:pic>
    </p:spTree>
    <p:extLst>
      <p:ext uri="{BB962C8B-B14F-4D97-AF65-F5344CB8AC3E}">
        <p14:creationId xmlns:p14="http://schemas.microsoft.com/office/powerpoint/2010/main" val="207709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1E80B-D10B-0034-01D0-BA5A3E5B43AD}"/>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875F3867-3D58-5973-A94E-31B253969672}"/>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79AA2A42-8DAE-A05E-1F7D-FF0DC5DC9202}"/>
              </a:ext>
            </a:extLst>
          </p:cNvPr>
          <p:cNvPicPr>
            <a:picLocks noChangeAspect="1"/>
          </p:cNvPicPr>
          <p:nvPr/>
        </p:nvPicPr>
        <p:blipFill>
          <a:blip r:embed="rId2"/>
          <a:stretch>
            <a:fillRect/>
          </a:stretch>
        </p:blipFill>
        <p:spPr>
          <a:xfrm>
            <a:off x="120283" y="286300"/>
            <a:ext cx="11951434" cy="6285400"/>
          </a:xfrm>
          <a:prstGeom prst="rect">
            <a:avLst/>
          </a:prstGeom>
        </p:spPr>
      </p:pic>
    </p:spTree>
    <p:extLst>
      <p:ext uri="{BB962C8B-B14F-4D97-AF65-F5344CB8AC3E}">
        <p14:creationId xmlns:p14="http://schemas.microsoft.com/office/powerpoint/2010/main" val="1956643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AFEDD-A6AC-C72E-7424-16BD39B9576E}"/>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C857892B-6F31-1AC7-0E08-B7B99B3B97D8}"/>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7EFDFE90-BE8D-39CA-A03C-3EC01263E36C}"/>
              </a:ext>
            </a:extLst>
          </p:cNvPr>
          <p:cNvPicPr>
            <a:picLocks noChangeAspect="1"/>
          </p:cNvPicPr>
          <p:nvPr/>
        </p:nvPicPr>
        <p:blipFill>
          <a:blip r:embed="rId2"/>
          <a:stretch>
            <a:fillRect/>
          </a:stretch>
        </p:blipFill>
        <p:spPr>
          <a:xfrm>
            <a:off x="187387" y="181628"/>
            <a:ext cx="11601371" cy="6066772"/>
          </a:xfrm>
          <a:prstGeom prst="rect">
            <a:avLst/>
          </a:prstGeom>
        </p:spPr>
      </p:pic>
    </p:spTree>
    <p:extLst>
      <p:ext uri="{BB962C8B-B14F-4D97-AF65-F5344CB8AC3E}">
        <p14:creationId xmlns:p14="http://schemas.microsoft.com/office/powerpoint/2010/main" val="238584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AEF79-FE8A-543C-A704-65842DB41750}"/>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3195604C-1740-823D-B333-ECC61DD01E18}"/>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2DFC14F3-620E-3BAB-6779-9C9D29E7110B}"/>
              </a:ext>
            </a:extLst>
          </p:cNvPr>
          <p:cNvPicPr>
            <a:picLocks noChangeAspect="1"/>
          </p:cNvPicPr>
          <p:nvPr/>
        </p:nvPicPr>
        <p:blipFill>
          <a:blip r:embed="rId2"/>
          <a:stretch>
            <a:fillRect/>
          </a:stretch>
        </p:blipFill>
        <p:spPr>
          <a:xfrm>
            <a:off x="334632" y="561855"/>
            <a:ext cx="11522736" cy="5686545"/>
          </a:xfrm>
          <a:prstGeom prst="rect">
            <a:avLst/>
          </a:prstGeom>
        </p:spPr>
      </p:pic>
    </p:spTree>
    <p:extLst>
      <p:ext uri="{BB962C8B-B14F-4D97-AF65-F5344CB8AC3E}">
        <p14:creationId xmlns:p14="http://schemas.microsoft.com/office/powerpoint/2010/main" val="1135636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12FF9-FC21-E3A0-9442-0D87C4FCD670}"/>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58D195E8-AD6F-83AA-B648-CF0483F53A16}"/>
              </a:ext>
            </a:extLst>
          </p:cNvPr>
          <p:cNvPicPr>
            <a:picLocks noChangeAspect="1"/>
          </p:cNvPicPr>
          <p:nvPr/>
        </p:nvPicPr>
        <p:blipFill>
          <a:blip r:embed="rId2"/>
          <a:stretch>
            <a:fillRect/>
          </a:stretch>
        </p:blipFill>
        <p:spPr>
          <a:xfrm>
            <a:off x="359645" y="434989"/>
            <a:ext cx="10991199" cy="5383006"/>
          </a:xfrm>
          <a:prstGeom prst="rect">
            <a:avLst/>
          </a:prstGeom>
        </p:spPr>
      </p:pic>
    </p:spTree>
    <p:extLst>
      <p:ext uri="{BB962C8B-B14F-4D97-AF65-F5344CB8AC3E}">
        <p14:creationId xmlns:p14="http://schemas.microsoft.com/office/powerpoint/2010/main" val="1948457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41D14-C53C-9210-4417-22747EEC86E8}"/>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9EED1135-4555-A261-CD2B-6F8160252372}"/>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897621D5-4485-124A-2629-8082C6B034B1}"/>
              </a:ext>
            </a:extLst>
          </p:cNvPr>
          <p:cNvPicPr>
            <a:picLocks noChangeAspect="1"/>
          </p:cNvPicPr>
          <p:nvPr/>
        </p:nvPicPr>
        <p:blipFill>
          <a:blip r:embed="rId2"/>
          <a:stretch>
            <a:fillRect/>
          </a:stretch>
        </p:blipFill>
        <p:spPr>
          <a:xfrm>
            <a:off x="198871" y="378290"/>
            <a:ext cx="11442197" cy="5972268"/>
          </a:xfrm>
          <a:prstGeom prst="rect">
            <a:avLst/>
          </a:prstGeom>
        </p:spPr>
      </p:pic>
    </p:spTree>
    <p:extLst>
      <p:ext uri="{BB962C8B-B14F-4D97-AF65-F5344CB8AC3E}">
        <p14:creationId xmlns:p14="http://schemas.microsoft.com/office/powerpoint/2010/main" val="1549502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72EE7-7403-257B-0A77-2DCD73FC0A58}"/>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96B254FF-A9CE-D2B2-F2A3-3FEE4AE3DA6E}"/>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05C5AE18-54B9-3249-2214-5B98C919F599}"/>
              </a:ext>
            </a:extLst>
          </p:cNvPr>
          <p:cNvPicPr>
            <a:picLocks noChangeAspect="1"/>
          </p:cNvPicPr>
          <p:nvPr/>
        </p:nvPicPr>
        <p:blipFill>
          <a:blip r:embed="rId2"/>
          <a:stretch>
            <a:fillRect/>
          </a:stretch>
        </p:blipFill>
        <p:spPr>
          <a:xfrm>
            <a:off x="87043" y="265669"/>
            <a:ext cx="12017913" cy="6113360"/>
          </a:xfrm>
          <a:prstGeom prst="rect">
            <a:avLst/>
          </a:prstGeom>
        </p:spPr>
      </p:pic>
    </p:spTree>
    <p:extLst>
      <p:ext uri="{BB962C8B-B14F-4D97-AF65-F5344CB8AC3E}">
        <p14:creationId xmlns:p14="http://schemas.microsoft.com/office/powerpoint/2010/main" val="1167814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09470-AB3D-0031-E948-F13ACFA0011F}"/>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32295A57-CC45-CB9D-ADE6-3DBE870F552D}"/>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C6836D60-E399-1767-722D-795F24DEA9F2}"/>
              </a:ext>
            </a:extLst>
          </p:cNvPr>
          <p:cNvPicPr>
            <a:picLocks noChangeAspect="1"/>
          </p:cNvPicPr>
          <p:nvPr/>
        </p:nvPicPr>
        <p:blipFill>
          <a:blip r:embed="rId2"/>
          <a:stretch>
            <a:fillRect/>
          </a:stretch>
        </p:blipFill>
        <p:spPr>
          <a:xfrm>
            <a:off x="270842" y="249813"/>
            <a:ext cx="11585056" cy="5998587"/>
          </a:xfrm>
          <a:prstGeom prst="rect">
            <a:avLst/>
          </a:prstGeom>
        </p:spPr>
      </p:pic>
    </p:spTree>
    <p:extLst>
      <p:ext uri="{BB962C8B-B14F-4D97-AF65-F5344CB8AC3E}">
        <p14:creationId xmlns:p14="http://schemas.microsoft.com/office/powerpoint/2010/main" val="2409914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89D3C-CE64-5EB6-B8B9-3616D4B52AA9}"/>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501B1790-6CB7-31A6-A42E-A0FDFD0F4F44}"/>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6681A839-BF72-DBE7-E409-FB4C66537EE1}"/>
              </a:ext>
            </a:extLst>
          </p:cNvPr>
          <p:cNvPicPr>
            <a:picLocks noChangeAspect="1"/>
          </p:cNvPicPr>
          <p:nvPr/>
        </p:nvPicPr>
        <p:blipFill>
          <a:blip r:embed="rId2"/>
          <a:stretch>
            <a:fillRect/>
          </a:stretch>
        </p:blipFill>
        <p:spPr>
          <a:xfrm>
            <a:off x="174534" y="186326"/>
            <a:ext cx="11933768" cy="6164232"/>
          </a:xfrm>
          <a:prstGeom prst="rect">
            <a:avLst/>
          </a:prstGeom>
        </p:spPr>
      </p:pic>
    </p:spTree>
    <p:extLst>
      <p:ext uri="{BB962C8B-B14F-4D97-AF65-F5344CB8AC3E}">
        <p14:creationId xmlns:p14="http://schemas.microsoft.com/office/powerpoint/2010/main" val="1459156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185EE-BB36-9DEF-6FCB-1640F1E90216}"/>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AB478DDC-1D5C-4508-5964-2A41AC923B01}"/>
              </a:ext>
            </a:extLst>
          </p:cNvPr>
          <p:cNvSpPr>
            <a:spLocks noGrp="1"/>
          </p:cNvSpPr>
          <p:nvPr>
            <p:ph type="title"/>
          </p:nvPr>
        </p:nvSpPr>
        <p:spPr/>
        <p:txBody>
          <a:bodyPr/>
          <a:lstStyle/>
          <a:p>
            <a:r>
              <a:rPr lang="tr-TR" dirty="0"/>
              <a:t>VGG16     VGG19</a:t>
            </a:r>
          </a:p>
        </p:txBody>
      </p:sp>
      <p:pic>
        <p:nvPicPr>
          <p:cNvPr id="6" name="Resim 5">
            <a:extLst>
              <a:ext uri="{FF2B5EF4-FFF2-40B4-BE49-F238E27FC236}">
                <a16:creationId xmlns:a16="http://schemas.microsoft.com/office/drawing/2014/main" id="{3D59BA40-58A9-37BD-C62E-C3224C6D6486}"/>
              </a:ext>
            </a:extLst>
          </p:cNvPr>
          <p:cNvPicPr>
            <a:picLocks noChangeAspect="1"/>
          </p:cNvPicPr>
          <p:nvPr/>
        </p:nvPicPr>
        <p:blipFill>
          <a:blip r:embed="rId2"/>
          <a:stretch>
            <a:fillRect/>
          </a:stretch>
        </p:blipFill>
        <p:spPr>
          <a:xfrm>
            <a:off x="170875" y="2504621"/>
            <a:ext cx="6725589" cy="2753109"/>
          </a:xfrm>
          <a:prstGeom prst="rect">
            <a:avLst/>
          </a:prstGeom>
        </p:spPr>
      </p:pic>
      <p:pic>
        <p:nvPicPr>
          <p:cNvPr id="8" name="Resim 7">
            <a:extLst>
              <a:ext uri="{FF2B5EF4-FFF2-40B4-BE49-F238E27FC236}">
                <a16:creationId xmlns:a16="http://schemas.microsoft.com/office/drawing/2014/main" id="{021C4296-7267-1353-97BA-043FBDEE1D51}"/>
              </a:ext>
            </a:extLst>
          </p:cNvPr>
          <p:cNvPicPr>
            <a:picLocks noChangeAspect="1"/>
          </p:cNvPicPr>
          <p:nvPr/>
        </p:nvPicPr>
        <p:blipFill>
          <a:blip r:embed="rId3"/>
          <a:stretch>
            <a:fillRect/>
          </a:stretch>
        </p:blipFill>
        <p:spPr>
          <a:xfrm>
            <a:off x="7210200" y="2504621"/>
            <a:ext cx="4725059" cy="2486372"/>
          </a:xfrm>
          <a:prstGeom prst="rect">
            <a:avLst/>
          </a:prstGeom>
        </p:spPr>
      </p:pic>
    </p:spTree>
    <p:extLst>
      <p:ext uri="{BB962C8B-B14F-4D97-AF65-F5344CB8AC3E}">
        <p14:creationId xmlns:p14="http://schemas.microsoft.com/office/powerpoint/2010/main" val="3962230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86F79-7D74-D27A-BEC5-E2E466F25E51}"/>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AF6724D9-EB0D-D554-4AB2-3FF9036135D2}"/>
              </a:ext>
            </a:extLst>
          </p:cNvPr>
          <p:cNvSpPr>
            <a:spLocks noGrp="1"/>
          </p:cNvSpPr>
          <p:nvPr>
            <p:ph type="title"/>
          </p:nvPr>
        </p:nvSpPr>
        <p:spPr/>
        <p:txBody>
          <a:bodyPr/>
          <a:lstStyle/>
          <a:p>
            <a:r>
              <a:rPr lang="tr-TR" dirty="0"/>
              <a:t>SORU</a:t>
            </a:r>
          </a:p>
        </p:txBody>
      </p:sp>
      <p:sp>
        <p:nvSpPr>
          <p:cNvPr id="7" name="Metin kutusu 6">
            <a:extLst>
              <a:ext uri="{FF2B5EF4-FFF2-40B4-BE49-F238E27FC236}">
                <a16:creationId xmlns:a16="http://schemas.microsoft.com/office/drawing/2014/main" id="{2B4A71FA-73DE-C0A7-12E1-F16DD4A0A572}"/>
              </a:ext>
            </a:extLst>
          </p:cNvPr>
          <p:cNvSpPr txBox="1"/>
          <p:nvPr/>
        </p:nvSpPr>
        <p:spPr>
          <a:xfrm>
            <a:off x="381837" y="1426865"/>
            <a:ext cx="11173767" cy="3693319"/>
          </a:xfrm>
          <a:prstGeom prst="rect">
            <a:avLst/>
          </a:prstGeom>
          <a:noFill/>
        </p:spPr>
        <p:txBody>
          <a:bodyPr wrap="square" rtlCol="0">
            <a:spAutoFit/>
          </a:bodyPr>
          <a:lstStyle/>
          <a:p>
            <a:pPr>
              <a:buNone/>
            </a:pPr>
            <a:r>
              <a:rPr lang="tr-TR" dirty="0"/>
              <a:t>Bir üniversitedeki derin öğrenme dersinde, öğrenciler VGG16 ve VGG19 mimarilerini incelemektedir. Öğrenciler, her iki modelin temel yapısının ne kadar güçlü olduğunu anlamak amacıyla, ağların ilk katmanlarında yer alan filtrelerin sayısını ve bu filtrelere ait parametre sayılarını hesaplamaya çalışmaktadır.</a:t>
            </a:r>
          </a:p>
          <a:p>
            <a:pPr>
              <a:buNone/>
            </a:pPr>
            <a:r>
              <a:rPr lang="tr-TR" dirty="0"/>
              <a:t>VGG16 ve VGG19 model yapıları aşağıdaki gibidir:</a:t>
            </a:r>
          </a:p>
          <a:p>
            <a:pPr>
              <a:buFont typeface="Arial" panose="020B0604020202020204" pitchFamily="34" charset="0"/>
              <a:buChar char="•"/>
            </a:pPr>
            <a:r>
              <a:rPr lang="tr-TR" b="1" dirty="0"/>
              <a:t>VGG16</a:t>
            </a:r>
            <a:r>
              <a:rPr lang="tr-TR" dirty="0"/>
              <a:t>: 13 </a:t>
            </a:r>
            <a:r>
              <a:rPr lang="tr-TR" dirty="0" err="1"/>
              <a:t>convolutional</a:t>
            </a:r>
            <a:r>
              <a:rPr lang="tr-TR" dirty="0"/>
              <a:t> </a:t>
            </a:r>
            <a:r>
              <a:rPr lang="tr-TR" dirty="0" err="1"/>
              <a:t>layer</a:t>
            </a:r>
            <a:r>
              <a:rPr lang="tr-TR" dirty="0"/>
              <a:t> ve 3 </a:t>
            </a:r>
            <a:r>
              <a:rPr lang="tr-TR" dirty="0" err="1"/>
              <a:t>fully</a:t>
            </a:r>
            <a:r>
              <a:rPr lang="tr-TR" dirty="0"/>
              <a:t> </a:t>
            </a:r>
            <a:r>
              <a:rPr lang="tr-TR" dirty="0" err="1"/>
              <a:t>connected</a:t>
            </a:r>
            <a:r>
              <a:rPr lang="tr-TR" dirty="0"/>
              <a:t> </a:t>
            </a:r>
            <a:r>
              <a:rPr lang="tr-TR" dirty="0" err="1"/>
              <a:t>layer</a:t>
            </a:r>
            <a:r>
              <a:rPr lang="tr-TR" dirty="0"/>
              <a:t> içerir.</a:t>
            </a:r>
          </a:p>
          <a:p>
            <a:pPr>
              <a:buFont typeface="Arial" panose="020B0604020202020204" pitchFamily="34" charset="0"/>
              <a:buChar char="•"/>
            </a:pPr>
            <a:r>
              <a:rPr lang="tr-TR" b="1" dirty="0"/>
              <a:t>VGG19</a:t>
            </a:r>
            <a:r>
              <a:rPr lang="tr-TR" dirty="0"/>
              <a:t>: 16 </a:t>
            </a:r>
            <a:r>
              <a:rPr lang="tr-TR" dirty="0" err="1"/>
              <a:t>convolutional</a:t>
            </a:r>
            <a:r>
              <a:rPr lang="tr-TR" dirty="0"/>
              <a:t> </a:t>
            </a:r>
            <a:r>
              <a:rPr lang="tr-TR" dirty="0" err="1"/>
              <a:t>layer</a:t>
            </a:r>
            <a:r>
              <a:rPr lang="tr-TR" dirty="0"/>
              <a:t> ve 3 </a:t>
            </a:r>
            <a:r>
              <a:rPr lang="tr-TR" dirty="0" err="1"/>
              <a:t>fully</a:t>
            </a:r>
            <a:r>
              <a:rPr lang="tr-TR" dirty="0"/>
              <a:t> </a:t>
            </a:r>
            <a:r>
              <a:rPr lang="tr-TR" dirty="0" err="1"/>
              <a:t>connected</a:t>
            </a:r>
            <a:r>
              <a:rPr lang="tr-TR" dirty="0"/>
              <a:t> </a:t>
            </a:r>
            <a:r>
              <a:rPr lang="tr-TR" dirty="0" err="1"/>
              <a:t>layer</a:t>
            </a:r>
            <a:r>
              <a:rPr lang="tr-TR" dirty="0"/>
              <a:t> içerir.</a:t>
            </a:r>
          </a:p>
          <a:p>
            <a:pPr>
              <a:buNone/>
            </a:pPr>
            <a:r>
              <a:rPr lang="tr-TR" dirty="0"/>
              <a:t>Öğrenciler, ilk katman için parametre hesaplamasına başlamak istiyor. İlk katman, 3x3 boyutunda filtreler kullanmaktadır. İlk katman, 64 adet filtre içeriyor ve girişteki görüntü 3 renk kanalına sahip (RGB). Her bir filtre için </a:t>
            </a:r>
            <a:r>
              <a:rPr lang="tr-TR" dirty="0" err="1"/>
              <a:t>bias</a:t>
            </a:r>
            <a:r>
              <a:rPr lang="tr-TR" dirty="0"/>
              <a:t> terimi de eklenmiştir.</a:t>
            </a:r>
          </a:p>
          <a:p>
            <a:r>
              <a:rPr lang="tr-TR" b="1" dirty="0"/>
              <a:t>Soru 1</a:t>
            </a:r>
            <a:r>
              <a:rPr lang="tr-TR" dirty="0"/>
              <a:t>: VGG16 modelinin ilk katmanında kullanılan filtrelerin parametre sayısını hesaplayınız.</a:t>
            </a:r>
            <a:br>
              <a:rPr lang="tr-TR" dirty="0"/>
            </a:br>
            <a:r>
              <a:rPr lang="tr-TR" b="1" dirty="0"/>
              <a:t>Soru 2</a:t>
            </a:r>
            <a:r>
              <a:rPr lang="tr-TR" dirty="0"/>
              <a:t>: VGG19 modelinin ilk katmanında kullanılan filtrelerin parametre sayısını hesaplayınız.</a:t>
            </a:r>
          </a:p>
          <a:p>
            <a:r>
              <a:rPr lang="tr-TR" dirty="0"/>
              <a:t>.</a:t>
            </a:r>
          </a:p>
        </p:txBody>
      </p:sp>
    </p:spTree>
    <p:extLst>
      <p:ext uri="{BB962C8B-B14F-4D97-AF65-F5344CB8AC3E}">
        <p14:creationId xmlns:p14="http://schemas.microsoft.com/office/powerpoint/2010/main" val="320933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BF7B7-D696-310D-FC05-22A066C225B8}"/>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0D0EDCC4-A928-DDEA-CB06-1E1C0E39F290}"/>
              </a:ext>
            </a:extLst>
          </p:cNvPr>
          <p:cNvSpPr>
            <a:spLocks noGrp="1"/>
          </p:cNvSpPr>
          <p:nvPr>
            <p:ph type="title"/>
          </p:nvPr>
        </p:nvSpPr>
        <p:spPr/>
        <p:txBody>
          <a:bodyPr/>
          <a:lstStyle/>
          <a:p>
            <a:r>
              <a:rPr lang="tr-TR" dirty="0"/>
              <a:t>CEVAP</a:t>
            </a:r>
          </a:p>
        </p:txBody>
      </p:sp>
      <p:pic>
        <p:nvPicPr>
          <p:cNvPr id="6" name="Resim 5">
            <a:extLst>
              <a:ext uri="{FF2B5EF4-FFF2-40B4-BE49-F238E27FC236}">
                <a16:creationId xmlns:a16="http://schemas.microsoft.com/office/drawing/2014/main" id="{6272E6F2-2CBB-78AB-7437-31F68F3EE19D}"/>
              </a:ext>
            </a:extLst>
          </p:cNvPr>
          <p:cNvPicPr>
            <a:picLocks noChangeAspect="1"/>
          </p:cNvPicPr>
          <p:nvPr/>
        </p:nvPicPr>
        <p:blipFill>
          <a:blip r:embed="rId2"/>
          <a:stretch>
            <a:fillRect/>
          </a:stretch>
        </p:blipFill>
        <p:spPr>
          <a:xfrm>
            <a:off x="1737759" y="1485629"/>
            <a:ext cx="8561801" cy="5137080"/>
          </a:xfrm>
          <a:prstGeom prst="rect">
            <a:avLst/>
          </a:prstGeom>
        </p:spPr>
      </p:pic>
    </p:spTree>
    <p:extLst>
      <p:ext uri="{BB962C8B-B14F-4D97-AF65-F5344CB8AC3E}">
        <p14:creationId xmlns:p14="http://schemas.microsoft.com/office/powerpoint/2010/main" val="32638455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ADC86-DBA8-5C48-D5FA-36D0BCB28074}"/>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D7A97CF5-36E3-FFFE-195A-439AC01E8EC0}"/>
              </a:ext>
            </a:extLst>
          </p:cNvPr>
          <p:cNvSpPr>
            <a:spLocks noGrp="1"/>
          </p:cNvSpPr>
          <p:nvPr>
            <p:ph type="title"/>
          </p:nvPr>
        </p:nvSpPr>
        <p:spPr/>
        <p:txBody>
          <a:bodyPr/>
          <a:lstStyle/>
          <a:p>
            <a:r>
              <a:rPr lang="tr-TR" dirty="0"/>
              <a:t>CEVAP</a:t>
            </a:r>
          </a:p>
        </p:txBody>
      </p:sp>
      <p:pic>
        <p:nvPicPr>
          <p:cNvPr id="4" name="Resim 3">
            <a:extLst>
              <a:ext uri="{FF2B5EF4-FFF2-40B4-BE49-F238E27FC236}">
                <a16:creationId xmlns:a16="http://schemas.microsoft.com/office/drawing/2014/main" id="{7A886A19-2911-A7B1-F113-5BD77F1309BD}"/>
              </a:ext>
            </a:extLst>
          </p:cNvPr>
          <p:cNvPicPr>
            <a:picLocks noChangeAspect="1"/>
          </p:cNvPicPr>
          <p:nvPr/>
        </p:nvPicPr>
        <p:blipFill>
          <a:blip r:embed="rId2"/>
          <a:stretch>
            <a:fillRect/>
          </a:stretch>
        </p:blipFill>
        <p:spPr>
          <a:xfrm>
            <a:off x="1599360" y="1924260"/>
            <a:ext cx="8993279" cy="3913617"/>
          </a:xfrm>
          <a:prstGeom prst="rect">
            <a:avLst/>
          </a:prstGeom>
        </p:spPr>
      </p:pic>
    </p:spTree>
    <p:extLst>
      <p:ext uri="{BB962C8B-B14F-4D97-AF65-F5344CB8AC3E}">
        <p14:creationId xmlns:p14="http://schemas.microsoft.com/office/powerpoint/2010/main" val="108645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1AEEE-92A2-5A47-EA5D-3EC96D3B8F11}"/>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7124E6C5-F860-03E3-71F9-42AD8EAB980C}"/>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A0733FD3-754E-AF10-0569-9D81F8DCC771}"/>
              </a:ext>
            </a:extLst>
          </p:cNvPr>
          <p:cNvPicPr>
            <a:picLocks noChangeAspect="1"/>
          </p:cNvPicPr>
          <p:nvPr/>
        </p:nvPicPr>
        <p:blipFill>
          <a:blip r:embed="rId2"/>
          <a:stretch>
            <a:fillRect/>
          </a:stretch>
        </p:blipFill>
        <p:spPr>
          <a:xfrm>
            <a:off x="193130" y="238199"/>
            <a:ext cx="11796407" cy="6092263"/>
          </a:xfrm>
          <a:prstGeom prst="rect">
            <a:avLst/>
          </a:prstGeom>
        </p:spPr>
      </p:pic>
    </p:spTree>
    <p:extLst>
      <p:ext uri="{BB962C8B-B14F-4D97-AF65-F5344CB8AC3E}">
        <p14:creationId xmlns:p14="http://schemas.microsoft.com/office/powerpoint/2010/main" val="3156611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1465-A00E-8220-E753-26205E5F6D82}"/>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29CE5B7C-B5BC-879A-19DC-93D6545BBA35}"/>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636B32B1-6EA0-09B4-4D20-C5FF8BA4F3BC}"/>
              </a:ext>
            </a:extLst>
          </p:cNvPr>
          <p:cNvPicPr>
            <a:picLocks noChangeAspect="1"/>
          </p:cNvPicPr>
          <p:nvPr/>
        </p:nvPicPr>
        <p:blipFill>
          <a:blip r:embed="rId2"/>
          <a:stretch>
            <a:fillRect/>
          </a:stretch>
        </p:blipFill>
        <p:spPr>
          <a:xfrm>
            <a:off x="274522" y="518261"/>
            <a:ext cx="11642956" cy="5821478"/>
          </a:xfrm>
          <a:prstGeom prst="rect">
            <a:avLst/>
          </a:prstGeom>
        </p:spPr>
      </p:pic>
    </p:spTree>
    <p:extLst>
      <p:ext uri="{BB962C8B-B14F-4D97-AF65-F5344CB8AC3E}">
        <p14:creationId xmlns:p14="http://schemas.microsoft.com/office/powerpoint/2010/main" val="2129641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45B04-4472-730A-93AE-86E5FC6ADCF1}"/>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D5B88952-5A5C-5D6F-2CAF-CF94D626CDD2}"/>
              </a:ext>
            </a:extLst>
          </p:cNvPr>
          <p:cNvPicPr>
            <a:picLocks noChangeAspect="1"/>
          </p:cNvPicPr>
          <p:nvPr/>
        </p:nvPicPr>
        <p:blipFill>
          <a:blip r:embed="rId2"/>
          <a:stretch>
            <a:fillRect/>
          </a:stretch>
        </p:blipFill>
        <p:spPr>
          <a:xfrm>
            <a:off x="512002" y="369936"/>
            <a:ext cx="11123989" cy="5529019"/>
          </a:xfrm>
          <a:prstGeom prst="rect">
            <a:avLst/>
          </a:prstGeom>
        </p:spPr>
      </p:pic>
    </p:spTree>
    <p:extLst>
      <p:ext uri="{BB962C8B-B14F-4D97-AF65-F5344CB8AC3E}">
        <p14:creationId xmlns:p14="http://schemas.microsoft.com/office/powerpoint/2010/main" val="36201703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9B244-79AA-DE42-21EE-CE19F562E8CF}"/>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9F5D4CCE-2124-D650-7FBD-99AAA4234EF4}"/>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7A818E11-C9E5-98B3-32C7-62C35F88BC33}"/>
              </a:ext>
            </a:extLst>
          </p:cNvPr>
          <p:cNvPicPr>
            <a:picLocks noChangeAspect="1"/>
          </p:cNvPicPr>
          <p:nvPr/>
        </p:nvPicPr>
        <p:blipFill>
          <a:blip r:embed="rId2"/>
          <a:stretch>
            <a:fillRect/>
          </a:stretch>
        </p:blipFill>
        <p:spPr>
          <a:xfrm>
            <a:off x="233323" y="137845"/>
            <a:ext cx="11722169" cy="5609812"/>
          </a:xfrm>
          <a:prstGeom prst="rect">
            <a:avLst/>
          </a:prstGeom>
        </p:spPr>
      </p:pic>
    </p:spTree>
    <p:extLst>
      <p:ext uri="{BB962C8B-B14F-4D97-AF65-F5344CB8AC3E}">
        <p14:creationId xmlns:p14="http://schemas.microsoft.com/office/powerpoint/2010/main" val="176132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14B1D-EC95-3193-B804-C4E25B1DE1DE}"/>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685FCDB6-09B5-4976-628E-6A59143D68A5}"/>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8D4C3730-855B-6D98-E492-EA0C3C3ECC2D}"/>
              </a:ext>
            </a:extLst>
          </p:cNvPr>
          <p:cNvPicPr>
            <a:picLocks noChangeAspect="1"/>
          </p:cNvPicPr>
          <p:nvPr/>
        </p:nvPicPr>
        <p:blipFill>
          <a:blip r:embed="rId2"/>
          <a:stretch>
            <a:fillRect/>
          </a:stretch>
        </p:blipFill>
        <p:spPr>
          <a:xfrm>
            <a:off x="294135" y="320863"/>
            <a:ext cx="11668121" cy="5607664"/>
          </a:xfrm>
          <a:prstGeom prst="rect">
            <a:avLst/>
          </a:prstGeom>
        </p:spPr>
      </p:pic>
    </p:spTree>
    <p:extLst>
      <p:ext uri="{BB962C8B-B14F-4D97-AF65-F5344CB8AC3E}">
        <p14:creationId xmlns:p14="http://schemas.microsoft.com/office/powerpoint/2010/main" val="1643437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A38C8-76CD-4C5E-B159-3338F8ED7270}"/>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C07F5C4B-790D-D641-EE8C-0FC28823FD41}"/>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CB9E7DF0-44C1-CF58-04F4-FB2C19EEE053}"/>
              </a:ext>
            </a:extLst>
          </p:cNvPr>
          <p:cNvPicPr>
            <a:picLocks noChangeAspect="1"/>
          </p:cNvPicPr>
          <p:nvPr/>
        </p:nvPicPr>
        <p:blipFill>
          <a:blip r:embed="rId2"/>
          <a:stretch>
            <a:fillRect/>
          </a:stretch>
        </p:blipFill>
        <p:spPr>
          <a:xfrm>
            <a:off x="185691" y="294242"/>
            <a:ext cx="11673179" cy="5865398"/>
          </a:xfrm>
          <a:prstGeom prst="rect">
            <a:avLst/>
          </a:prstGeom>
        </p:spPr>
      </p:pic>
    </p:spTree>
    <p:extLst>
      <p:ext uri="{BB962C8B-B14F-4D97-AF65-F5344CB8AC3E}">
        <p14:creationId xmlns:p14="http://schemas.microsoft.com/office/powerpoint/2010/main" val="33918616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3E7F7-2B33-0E07-1275-F4C9E551B87A}"/>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244E114B-FD31-EB9C-3357-8D28913E17E9}"/>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354CAF94-CEE2-6BAE-3EAC-EFB5FF360341}"/>
              </a:ext>
            </a:extLst>
          </p:cNvPr>
          <p:cNvPicPr>
            <a:picLocks noChangeAspect="1"/>
          </p:cNvPicPr>
          <p:nvPr/>
        </p:nvPicPr>
        <p:blipFill>
          <a:blip r:embed="rId2"/>
          <a:stretch>
            <a:fillRect/>
          </a:stretch>
        </p:blipFill>
        <p:spPr>
          <a:xfrm>
            <a:off x="290481" y="362041"/>
            <a:ext cx="11536003" cy="5727259"/>
          </a:xfrm>
          <a:prstGeom prst="rect">
            <a:avLst/>
          </a:prstGeom>
        </p:spPr>
      </p:pic>
    </p:spTree>
    <p:extLst>
      <p:ext uri="{BB962C8B-B14F-4D97-AF65-F5344CB8AC3E}">
        <p14:creationId xmlns:p14="http://schemas.microsoft.com/office/powerpoint/2010/main" val="2668470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BE3AD-F566-4120-FB01-346D61F0621E}"/>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D6DDB43B-84FE-EDE6-AEE6-5CFF4869BD06}"/>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79C87F59-07EF-1A84-31E0-08C04DBC86FD}"/>
              </a:ext>
            </a:extLst>
          </p:cNvPr>
          <p:cNvPicPr>
            <a:picLocks noChangeAspect="1"/>
          </p:cNvPicPr>
          <p:nvPr/>
        </p:nvPicPr>
        <p:blipFill>
          <a:blip r:embed="rId2"/>
          <a:stretch>
            <a:fillRect/>
          </a:stretch>
        </p:blipFill>
        <p:spPr>
          <a:xfrm>
            <a:off x="364717" y="301164"/>
            <a:ext cx="11462566" cy="5697702"/>
          </a:xfrm>
          <a:prstGeom prst="rect">
            <a:avLst/>
          </a:prstGeom>
        </p:spPr>
      </p:pic>
    </p:spTree>
    <p:extLst>
      <p:ext uri="{BB962C8B-B14F-4D97-AF65-F5344CB8AC3E}">
        <p14:creationId xmlns:p14="http://schemas.microsoft.com/office/powerpoint/2010/main" val="22602435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815D9-2D52-A802-3C0D-7DCF5BD03F87}"/>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AFD8B9C8-DCB9-8550-80A7-8BC9A2A7EC8B}"/>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B16AEFD4-DBCE-DA5D-5370-7FE6DEB21900}"/>
              </a:ext>
            </a:extLst>
          </p:cNvPr>
          <p:cNvPicPr>
            <a:picLocks noChangeAspect="1"/>
          </p:cNvPicPr>
          <p:nvPr/>
        </p:nvPicPr>
        <p:blipFill>
          <a:blip r:embed="rId2"/>
          <a:stretch>
            <a:fillRect/>
          </a:stretch>
        </p:blipFill>
        <p:spPr>
          <a:xfrm>
            <a:off x="167682" y="174712"/>
            <a:ext cx="11811877" cy="6073688"/>
          </a:xfrm>
          <a:prstGeom prst="rect">
            <a:avLst/>
          </a:prstGeom>
        </p:spPr>
      </p:pic>
    </p:spTree>
    <p:extLst>
      <p:ext uri="{BB962C8B-B14F-4D97-AF65-F5344CB8AC3E}">
        <p14:creationId xmlns:p14="http://schemas.microsoft.com/office/powerpoint/2010/main" val="4036396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6265C-BBA0-1F18-1D65-D45F83790AA8}"/>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8B7B1F72-5294-3D76-A6BB-6BECB85935A3}"/>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D90C4CB3-9D95-93F2-859A-A8FD9A0811FC}"/>
              </a:ext>
            </a:extLst>
          </p:cNvPr>
          <p:cNvPicPr>
            <a:picLocks noChangeAspect="1"/>
          </p:cNvPicPr>
          <p:nvPr/>
        </p:nvPicPr>
        <p:blipFill>
          <a:blip r:embed="rId2"/>
          <a:stretch>
            <a:fillRect/>
          </a:stretch>
        </p:blipFill>
        <p:spPr>
          <a:xfrm>
            <a:off x="291462" y="313714"/>
            <a:ext cx="11462422" cy="5934686"/>
          </a:xfrm>
          <a:prstGeom prst="rect">
            <a:avLst/>
          </a:prstGeom>
        </p:spPr>
      </p:pic>
    </p:spTree>
    <p:extLst>
      <p:ext uri="{BB962C8B-B14F-4D97-AF65-F5344CB8AC3E}">
        <p14:creationId xmlns:p14="http://schemas.microsoft.com/office/powerpoint/2010/main" val="1907020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215CA-A32C-2932-C89F-8AE83DFC9194}"/>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A01A96CB-AA63-6710-0411-09CA852479CD}"/>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28335A53-992A-1F18-540B-90203374FE65}"/>
              </a:ext>
            </a:extLst>
          </p:cNvPr>
          <p:cNvPicPr>
            <a:picLocks noChangeAspect="1"/>
          </p:cNvPicPr>
          <p:nvPr/>
        </p:nvPicPr>
        <p:blipFill>
          <a:blip r:embed="rId2"/>
          <a:stretch>
            <a:fillRect/>
          </a:stretch>
        </p:blipFill>
        <p:spPr>
          <a:xfrm>
            <a:off x="264969" y="388816"/>
            <a:ext cx="11495519" cy="5859584"/>
          </a:xfrm>
          <a:prstGeom prst="rect">
            <a:avLst/>
          </a:prstGeom>
        </p:spPr>
      </p:pic>
    </p:spTree>
    <p:extLst>
      <p:ext uri="{BB962C8B-B14F-4D97-AF65-F5344CB8AC3E}">
        <p14:creationId xmlns:p14="http://schemas.microsoft.com/office/powerpoint/2010/main" val="24304686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98448-A5B2-683A-2293-2A75D4198DA0}"/>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E08E14F8-E734-C198-E2E0-1DF8F8160391}"/>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07A3F193-0843-BA8A-8C2D-988501D36B08}"/>
              </a:ext>
            </a:extLst>
          </p:cNvPr>
          <p:cNvPicPr>
            <a:picLocks noChangeAspect="1"/>
          </p:cNvPicPr>
          <p:nvPr/>
        </p:nvPicPr>
        <p:blipFill>
          <a:blip r:embed="rId2"/>
          <a:stretch>
            <a:fillRect/>
          </a:stretch>
        </p:blipFill>
        <p:spPr>
          <a:xfrm>
            <a:off x="294070" y="281002"/>
            <a:ext cx="11573135" cy="5967398"/>
          </a:xfrm>
          <a:prstGeom prst="rect">
            <a:avLst/>
          </a:prstGeom>
        </p:spPr>
      </p:pic>
    </p:spTree>
    <p:extLst>
      <p:ext uri="{BB962C8B-B14F-4D97-AF65-F5344CB8AC3E}">
        <p14:creationId xmlns:p14="http://schemas.microsoft.com/office/powerpoint/2010/main" val="2990631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4E579-EEAD-86DB-0F8B-A09D559973D5}"/>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D5ABAFDB-BE6C-A826-6FAC-33B8A92E91AB}"/>
              </a:ext>
            </a:extLst>
          </p:cNvPr>
          <p:cNvSpPr>
            <a:spLocks noGrp="1"/>
          </p:cNvSpPr>
          <p:nvPr>
            <p:ph type="title"/>
          </p:nvPr>
        </p:nvSpPr>
        <p:spPr/>
        <p:txBody>
          <a:bodyPr/>
          <a:lstStyle/>
          <a:p>
            <a:r>
              <a:rPr lang="tr-TR" dirty="0"/>
              <a:t>soru</a:t>
            </a:r>
          </a:p>
        </p:txBody>
      </p:sp>
      <p:sp>
        <p:nvSpPr>
          <p:cNvPr id="2" name="Metin kutusu 1">
            <a:extLst>
              <a:ext uri="{FF2B5EF4-FFF2-40B4-BE49-F238E27FC236}">
                <a16:creationId xmlns:a16="http://schemas.microsoft.com/office/drawing/2014/main" id="{7CD77336-1412-CBA5-13C5-76C6209FEF30}"/>
              </a:ext>
            </a:extLst>
          </p:cNvPr>
          <p:cNvSpPr txBox="1"/>
          <p:nvPr/>
        </p:nvSpPr>
        <p:spPr>
          <a:xfrm>
            <a:off x="453888" y="1782759"/>
            <a:ext cx="10602039" cy="3970318"/>
          </a:xfrm>
          <a:prstGeom prst="rect">
            <a:avLst/>
          </a:prstGeom>
          <a:noFill/>
        </p:spPr>
        <p:txBody>
          <a:bodyPr wrap="square" rtlCol="0">
            <a:spAutoFit/>
          </a:bodyPr>
          <a:lstStyle/>
          <a:p>
            <a:pPr>
              <a:buNone/>
            </a:pPr>
            <a:r>
              <a:rPr lang="tr-TR" dirty="0"/>
              <a:t>Bir derin öğrenme laboratuvarında, öğrencilere </a:t>
            </a:r>
            <a:r>
              <a:rPr lang="tr-TR" dirty="0" err="1"/>
              <a:t>Residual</a:t>
            </a:r>
            <a:r>
              <a:rPr lang="tr-TR" dirty="0"/>
              <a:t> Networks (</a:t>
            </a:r>
            <a:r>
              <a:rPr lang="tr-TR" dirty="0" err="1"/>
              <a:t>ResNet</a:t>
            </a:r>
            <a:r>
              <a:rPr lang="tr-TR" dirty="0"/>
              <a:t>) mimarisi üzerine bir çalışma yapılması için görev verildi. Öğrenciler, </a:t>
            </a:r>
            <a:r>
              <a:rPr lang="tr-TR" dirty="0" err="1"/>
              <a:t>ResNet'in</a:t>
            </a:r>
            <a:r>
              <a:rPr lang="tr-TR" dirty="0"/>
              <a:t> derin ağlardaki </a:t>
            </a:r>
            <a:r>
              <a:rPr lang="tr-TR" b="1" dirty="0" err="1"/>
              <a:t>vanishing</a:t>
            </a:r>
            <a:r>
              <a:rPr lang="tr-TR" b="1" dirty="0"/>
              <a:t> </a:t>
            </a:r>
            <a:r>
              <a:rPr lang="tr-TR" b="1" dirty="0" err="1"/>
              <a:t>gradient</a:t>
            </a:r>
            <a:r>
              <a:rPr lang="tr-TR" dirty="0"/>
              <a:t> problemini nasıl çözdüğünü anlamaya çalışırken, ağın ilk katmanındaki parametre sayısını hesaplamaya karar verirler.</a:t>
            </a:r>
          </a:p>
          <a:p>
            <a:pPr>
              <a:buNone/>
            </a:pPr>
            <a:r>
              <a:rPr lang="tr-TR" dirty="0"/>
              <a:t>Bir öğrenci, </a:t>
            </a:r>
            <a:r>
              <a:rPr lang="tr-TR" dirty="0" err="1"/>
              <a:t>ResNet</a:t>
            </a:r>
            <a:r>
              <a:rPr lang="tr-TR" dirty="0"/>
              <a:t> mimarisinin ilk katmanındaki parametreleri hesaplamak için aşağıdaki bilgileri kullanarak bir model kurar:</a:t>
            </a:r>
          </a:p>
          <a:p>
            <a:pPr>
              <a:buFont typeface="Arial" panose="020B0604020202020204" pitchFamily="34" charset="0"/>
              <a:buChar char="•"/>
            </a:pPr>
            <a:r>
              <a:rPr lang="tr-TR" dirty="0"/>
              <a:t>ResNet18 modelinde, ilk katman 7x7 boyutunda 64 adet filtre kullanmaktadır.</a:t>
            </a:r>
          </a:p>
          <a:p>
            <a:pPr>
              <a:buFont typeface="Arial" panose="020B0604020202020204" pitchFamily="34" charset="0"/>
              <a:buChar char="•"/>
            </a:pPr>
            <a:r>
              <a:rPr lang="tr-TR" dirty="0"/>
              <a:t>Girişte kullanılan görüntü 224x224 boyutlarında ve 3 renk kanalına sahiptir (RGB).</a:t>
            </a:r>
          </a:p>
          <a:p>
            <a:pPr>
              <a:buFont typeface="Arial" panose="020B0604020202020204" pitchFamily="34" charset="0"/>
              <a:buChar char="•"/>
            </a:pPr>
            <a:r>
              <a:rPr lang="tr-TR" dirty="0"/>
              <a:t>Her filtre için </a:t>
            </a:r>
            <a:r>
              <a:rPr lang="tr-TR" dirty="0" err="1"/>
              <a:t>bias</a:t>
            </a:r>
            <a:r>
              <a:rPr lang="tr-TR" dirty="0"/>
              <a:t> terimi de eklenmiştir.</a:t>
            </a:r>
          </a:p>
          <a:p>
            <a:pPr>
              <a:buNone/>
            </a:pPr>
            <a:r>
              <a:rPr lang="tr-TR" dirty="0"/>
              <a:t>Öğrenciler, ilk katmanın parametre sayısını hesaplamak istiyor. Hesaplama sırasında </a:t>
            </a:r>
            <a:r>
              <a:rPr lang="tr-TR" b="1" dirty="0" err="1"/>
              <a:t>convolutional</a:t>
            </a:r>
            <a:r>
              <a:rPr lang="tr-TR" b="1" dirty="0"/>
              <a:t> </a:t>
            </a:r>
            <a:r>
              <a:rPr lang="tr-TR" b="1" dirty="0" err="1"/>
              <a:t>layer</a:t>
            </a:r>
            <a:r>
              <a:rPr lang="tr-TR" dirty="0"/>
              <a:t> için filtre boyutlarını ve giriş kanal sayısını dikkate alarak doğru parametre sayısını bulmaları gerekmektedir.</a:t>
            </a:r>
          </a:p>
          <a:p>
            <a:r>
              <a:rPr lang="tr-TR" dirty="0"/>
              <a:t>ResNet18 modelinin ilk katmanında kullanılan filtrelerin parametre sayısını hesaplayınız.</a:t>
            </a:r>
          </a:p>
          <a:p>
            <a:endParaRPr lang="tr-TR" dirty="0"/>
          </a:p>
        </p:txBody>
      </p:sp>
    </p:spTree>
    <p:extLst>
      <p:ext uri="{BB962C8B-B14F-4D97-AF65-F5344CB8AC3E}">
        <p14:creationId xmlns:p14="http://schemas.microsoft.com/office/powerpoint/2010/main" val="3597467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3CEE5-8061-D8FF-D363-3FC52708773E}"/>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4C951219-21B1-FB96-93FD-824683DA3E74}"/>
              </a:ext>
            </a:extLst>
          </p:cNvPr>
          <p:cNvPicPr>
            <a:picLocks noChangeAspect="1"/>
          </p:cNvPicPr>
          <p:nvPr/>
        </p:nvPicPr>
        <p:blipFill>
          <a:blip r:embed="rId3"/>
          <a:stretch>
            <a:fillRect/>
          </a:stretch>
        </p:blipFill>
        <p:spPr>
          <a:xfrm>
            <a:off x="306388" y="485994"/>
            <a:ext cx="11579223" cy="5886011"/>
          </a:xfrm>
          <a:prstGeom prst="rect">
            <a:avLst/>
          </a:prstGeom>
        </p:spPr>
      </p:pic>
    </p:spTree>
    <p:extLst>
      <p:ext uri="{BB962C8B-B14F-4D97-AF65-F5344CB8AC3E}">
        <p14:creationId xmlns:p14="http://schemas.microsoft.com/office/powerpoint/2010/main" val="13896606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F9AFA-17D5-D3D8-148D-B6D6BE2BD286}"/>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99A9B1B7-A0E5-562E-BBC6-A63C51FB5B46}"/>
              </a:ext>
            </a:extLst>
          </p:cNvPr>
          <p:cNvSpPr>
            <a:spLocks noGrp="1"/>
          </p:cNvSpPr>
          <p:nvPr>
            <p:ph type="title"/>
          </p:nvPr>
        </p:nvSpPr>
        <p:spPr/>
        <p:txBody>
          <a:bodyPr/>
          <a:lstStyle/>
          <a:p>
            <a:r>
              <a:rPr lang="tr-TR" dirty="0"/>
              <a:t>cevap</a:t>
            </a:r>
          </a:p>
        </p:txBody>
      </p:sp>
      <p:pic>
        <p:nvPicPr>
          <p:cNvPr id="4" name="Resim 3">
            <a:extLst>
              <a:ext uri="{FF2B5EF4-FFF2-40B4-BE49-F238E27FC236}">
                <a16:creationId xmlns:a16="http://schemas.microsoft.com/office/drawing/2014/main" id="{27787B88-110D-502F-3CCB-BF0665B178A4}"/>
              </a:ext>
            </a:extLst>
          </p:cNvPr>
          <p:cNvPicPr>
            <a:picLocks noChangeAspect="1"/>
          </p:cNvPicPr>
          <p:nvPr/>
        </p:nvPicPr>
        <p:blipFill>
          <a:blip r:embed="rId2"/>
          <a:stretch>
            <a:fillRect/>
          </a:stretch>
        </p:blipFill>
        <p:spPr>
          <a:xfrm>
            <a:off x="211264" y="1573846"/>
            <a:ext cx="6182588" cy="4172532"/>
          </a:xfrm>
          <a:prstGeom prst="rect">
            <a:avLst/>
          </a:prstGeom>
        </p:spPr>
      </p:pic>
      <p:pic>
        <p:nvPicPr>
          <p:cNvPr id="7" name="Resim 6">
            <a:extLst>
              <a:ext uri="{FF2B5EF4-FFF2-40B4-BE49-F238E27FC236}">
                <a16:creationId xmlns:a16="http://schemas.microsoft.com/office/drawing/2014/main" id="{AF025C57-9D92-5E9C-2A18-FF3A08E545D6}"/>
              </a:ext>
            </a:extLst>
          </p:cNvPr>
          <p:cNvPicPr>
            <a:picLocks noChangeAspect="1"/>
          </p:cNvPicPr>
          <p:nvPr/>
        </p:nvPicPr>
        <p:blipFill>
          <a:blip r:embed="rId3"/>
          <a:stretch>
            <a:fillRect/>
          </a:stretch>
        </p:blipFill>
        <p:spPr>
          <a:xfrm>
            <a:off x="6521027" y="1773180"/>
            <a:ext cx="5449060" cy="2829320"/>
          </a:xfrm>
          <a:prstGeom prst="rect">
            <a:avLst/>
          </a:prstGeom>
        </p:spPr>
      </p:pic>
    </p:spTree>
    <p:extLst>
      <p:ext uri="{BB962C8B-B14F-4D97-AF65-F5344CB8AC3E}">
        <p14:creationId xmlns:p14="http://schemas.microsoft.com/office/powerpoint/2010/main" val="39876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D55C9-6984-9CFA-848C-38CF38AB13AB}"/>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3D21B71F-F661-D05F-DE73-0F1D8320CFF2}"/>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A8A10A23-0615-CFB1-D6D9-2E83F7240BF3}"/>
              </a:ext>
            </a:extLst>
          </p:cNvPr>
          <p:cNvPicPr>
            <a:picLocks noChangeAspect="1"/>
          </p:cNvPicPr>
          <p:nvPr/>
        </p:nvPicPr>
        <p:blipFill>
          <a:blip r:embed="rId2"/>
          <a:stretch>
            <a:fillRect/>
          </a:stretch>
        </p:blipFill>
        <p:spPr>
          <a:xfrm>
            <a:off x="215250" y="249813"/>
            <a:ext cx="11791114" cy="5998587"/>
          </a:xfrm>
          <a:prstGeom prst="rect">
            <a:avLst/>
          </a:prstGeom>
        </p:spPr>
      </p:pic>
    </p:spTree>
    <p:extLst>
      <p:ext uri="{BB962C8B-B14F-4D97-AF65-F5344CB8AC3E}">
        <p14:creationId xmlns:p14="http://schemas.microsoft.com/office/powerpoint/2010/main" val="1848970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B3948-A3EE-6672-0269-4F773A726FE5}"/>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BEDA727C-9CC6-4222-1170-C072A5D82BB4}"/>
              </a:ext>
            </a:extLst>
          </p:cNvPr>
          <p:cNvSpPr>
            <a:spLocks noGrp="1"/>
          </p:cNvSpPr>
          <p:nvPr>
            <p:ph type="title"/>
          </p:nvPr>
        </p:nvSpPr>
        <p:spPr/>
        <p:txBody>
          <a:bodyPr/>
          <a:lstStyle/>
          <a:p>
            <a:endParaRPr lang="tr-TR"/>
          </a:p>
        </p:txBody>
      </p:sp>
      <p:pic>
        <p:nvPicPr>
          <p:cNvPr id="3" name="Resim 2">
            <a:extLst>
              <a:ext uri="{FF2B5EF4-FFF2-40B4-BE49-F238E27FC236}">
                <a16:creationId xmlns:a16="http://schemas.microsoft.com/office/drawing/2014/main" id="{6C137A29-19C3-9BCD-C93C-05567792C45A}"/>
              </a:ext>
            </a:extLst>
          </p:cNvPr>
          <p:cNvPicPr>
            <a:picLocks noChangeAspect="1"/>
          </p:cNvPicPr>
          <p:nvPr/>
        </p:nvPicPr>
        <p:blipFill>
          <a:blip r:embed="rId2"/>
          <a:stretch>
            <a:fillRect/>
          </a:stretch>
        </p:blipFill>
        <p:spPr>
          <a:xfrm>
            <a:off x="1352700" y="281334"/>
            <a:ext cx="7077868" cy="6295332"/>
          </a:xfrm>
          <a:prstGeom prst="rect">
            <a:avLst/>
          </a:prstGeom>
        </p:spPr>
      </p:pic>
    </p:spTree>
    <p:extLst>
      <p:ext uri="{BB962C8B-B14F-4D97-AF65-F5344CB8AC3E}">
        <p14:creationId xmlns:p14="http://schemas.microsoft.com/office/powerpoint/2010/main" val="270757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F6F64-EB2F-B430-A9C8-C706FF99EE28}"/>
            </a:ext>
          </a:extLst>
        </p:cNvPr>
        <p:cNvGrpSpPr/>
        <p:nvPr/>
      </p:nvGrpSpPr>
      <p:grpSpPr>
        <a:xfrm>
          <a:off x="0" y="0"/>
          <a:ext cx="0" cy="0"/>
          <a:chOff x="0" y="0"/>
          <a:chExt cx="0" cy="0"/>
        </a:xfrm>
      </p:grpSpPr>
      <p:sp>
        <p:nvSpPr>
          <p:cNvPr id="5" name="Başlık 4">
            <a:extLst>
              <a:ext uri="{FF2B5EF4-FFF2-40B4-BE49-F238E27FC236}">
                <a16:creationId xmlns:a16="http://schemas.microsoft.com/office/drawing/2014/main" id="{E3E02430-A64B-2C08-26C1-6A70E7E2A5B4}"/>
              </a:ext>
            </a:extLst>
          </p:cNvPr>
          <p:cNvSpPr>
            <a:spLocks noGrp="1"/>
          </p:cNvSpPr>
          <p:nvPr>
            <p:ph type="title"/>
          </p:nvPr>
        </p:nvSpPr>
        <p:spPr/>
        <p:txBody>
          <a:bodyPr/>
          <a:lstStyle/>
          <a:p>
            <a:endParaRPr lang="tr-TR"/>
          </a:p>
        </p:txBody>
      </p:sp>
      <p:pic>
        <p:nvPicPr>
          <p:cNvPr id="4" name="Resim 3">
            <a:extLst>
              <a:ext uri="{FF2B5EF4-FFF2-40B4-BE49-F238E27FC236}">
                <a16:creationId xmlns:a16="http://schemas.microsoft.com/office/drawing/2014/main" id="{C3DF6187-0413-8954-0B91-DBB467962B78}"/>
              </a:ext>
            </a:extLst>
          </p:cNvPr>
          <p:cNvPicPr>
            <a:picLocks noChangeAspect="1"/>
          </p:cNvPicPr>
          <p:nvPr/>
        </p:nvPicPr>
        <p:blipFill>
          <a:blip r:embed="rId2"/>
          <a:stretch>
            <a:fillRect/>
          </a:stretch>
        </p:blipFill>
        <p:spPr>
          <a:xfrm>
            <a:off x="214728" y="231282"/>
            <a:ext cx="11904817" cy="6137698"/>
          </a:xfrm>
          <a:prstGeom prst="rect">
            <a:avLst/>
          </a:prstGeom>
        </p:spPr>
      </p:pic>
    </p:spTree>
    <p:extLst>
      <p:ext uri="{BB962C8B-B14F-4D97-AF65-F5344CB8AC3E}">
        <p14:creationId xmlns:p14="http://schemas.microsoft.com/office/powerpoint/2010/main" val="2018955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84583-F3B6-9F6F-E2A8-5E851754E7FA}"/>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6D480677-0233-5923-EAC7-D3404CF00816}"/>
              </a:ext>
            </a:extLst>
          </p:cNvPr>
          <p:cNvPicPr>
            <a:picLocks noChangeAspect="1"/>
          </p:cNvPicPr>
          <p:nvPr/>
        </p:nvPicPr>
        <p:blipFill>
          <a:blip r:embed="rId2"/>
          <a:stretch>
            <a:fillRect/>
          </a:stretch>
        </p:blipFill>
        <p:spPr>
          <a:xfrm>
            <a:off x="306388" y="485994"/>
            <a:ext cx="11579223" cy="5886011"/>
          </a:xfrm>
          <a:prstGeom prst="rect">
            <a:avLst/>
          </a:prstGeom>
        </p:spPr>
      </p:pic>
    </p:spTree>
    <p:extLst>
      <p:ext uri="{BB962C8B-B14F-4D97-AF65-F5344CB8AC3E}">
        <p14:creationId xmlns:p14="http://schemas.microsoft.com/office/powerpoint/2010/main" val="4247907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95EF2-18AC-25BF-F1DF-25EF6E73050B}"/>
            </a:ext>
          </a:extLst>
        </p:cNvPr>
        <p:cNvGrpSpPr/>
        <p:nvPr/>
      </p:nvGrpSpPr>
      <p:grpSpPr>
        <a:xfrm>
          <a:off x="0" y="0"/>
          <a:ext cx="0" cy="0"/>
          <a:chOff x="0" y="0"/>
          <a:chExt cx="0" cy="0"/>
        </a:xfrm>
      </p:grpSpPr>
      <p:pic>
        <p:nvPicPr>
          <p:cNvPr id="6" name="Resim 5">
            <a:extLst>
              <a:ext uri="{FF2B5EF4-FFF2-40B4-BE49-F238E27FC236}">
                <a16:creationId xmlns:a16="http://schemas.microsoft.com/office/drawing/2014/main" id="{47653F21-89F1-DE73-AF18-03E89517B19B}"/>
              </a:ext>
            </a:extLst>
          </p:cNvPr>
          <p:cNvPicPr>
            <a:picLocks noChangeAspect="1"/>
          </p:cNvPicPr>
          <p:nvPr/>
        </p:nvPicPr>
        <p:blipFill>
          <a:blip r:embed="rId2"/>
          <a:stretch>
            <a:fillRect/>
          </a:stretch>
        </p:blipFill>
        <p:spPr>
          <a:xfrm>
            <a:off x="376610" y="422788"/>
            <a:ext cx="11308483" cy="5726803"/>
          </a:xfrm>
          <a:prstGeom prst="rect">
            <a:avLst/>
          </a:prstGeom>
        </p:spPr>
      </p:pic>
    </p:spTree>
    <p:extLst>
      <p:ext uri="{BB962C8B-B14F-4D97-AF65-F5344CB8AC3E}">
        <p14:creationId xmlns:p14="http://schemas.microsoft.com/office/powerpoint/2010/main" val="2197424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610DC-2FA1-193E-69F8-EFA711142AFB}"/>
            </a:ext>
          </a:extLst>
        </p:cNvPr>
        <p:cNvGrpSpPr/>
        <p:nvPr/>
      </p:nvGrpSpPr>
      <p:grpSpPr>
        <a:xfrm>
          <a:off x="0" y="0"/>
          <a:ext cx="0" cy="0"/>
          <a:chOff x="0" y="0"/>
          <a:chExt cx="0" cy="0"/>
        </a:xfrm>
      </p:grpSpPr>
      <p:pic>
        <p:nvPicPr>
          <p:cNvPr id="3" name="Resim 2">
            <a:extLst>
              <a:ext uri="{FF2B5EF4-FFF2-40B4-BE49-F238E27FC236}">
                <a16:creationId xmlns:a16="http://schemas.microsoft.com/office/drawing/2014/main" id="{06BA5BCA-337C-F50B-22DC-8A793EE1D93F}"/>
              </a:ext>
            </a:extLst>
          </p:cNvPr>
          <p:cNvPicPr>
            <a:picLocks noChangeAspect="1"/>
          </p:cNvPicPr>
          <p:nvPr/>
        </p:nvPicPr>
        <p:blipFill>
          <a:blip r:embed="rId3"/>
          <a:stretch>
            <a:fillRect/>
          </a:stretch>
        </p:blipFill>
        <p:spPr>
          <a:xfrm>
            <a:off x="420458" y="239765"/>
            <a:ext cx="11346479" cy="5789246"/>
          </a:xfrm>
          <a:prstGeom prst="rect">
            <a:avLst/>
          </a:prstGeom>
        </p:spPr>
      </p:pic>
    </p:spTree>
    <p:extLst>
      <p:ext uri="{BB962C8B-B14F-4D97-AF65-F5344CB8AC3E}">
        <p14:creationId xmlns:p14="http://schemas.microsoft.com/office/powerpoint/2010/main" val="270425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B5C7C-BF22-F217-D006-8F37C1F90A65}"/>
            </a:ext>
          </a:extLst>
        </p:cNvPr>
        <p:cNvGrpSpPr/>
        <p:nvPr/>
      </p:nvGrpSpPr>
      <p:grpSpPr>
        <a:xfrm>
          <a:off x="0" y="0"/>
          <a:ext cx="0" cy="0"/>
          <a:chOff x="0" y="0"/>
          <a:chExt cx="0" cy="0"/>
        </a:xfrm>
      </p:grpSpPr>
      <p:pic>
        <p:nvPicPr>
          <p:cNvPr id="4" name="Resim 3">
            <a:extLst>
              <a:ext uri="{FF2B5EF4-FFF2-40B4-BE49-F238E27FC236}">
                <a16:creationId xmlns:a16="http://schemas.microsoft.com/office/drawing/2014/main" id="{247CAA10-F15A-32B6-45A5-CC28F28C29FD}"/>
              </a:ext>
            </a:extLst>
          </p:cNvPr>
          <p:cNvPicPr>
            <a:picLocks noChangeAspect="1"/>
          </p:cNvPicPr>
          <p:nvPr/>
        </p:nvPicPr>
        <p:blipFill>
          <a:blip r:embed="rId3"/>
          <a:stretch>
            <a:fillRect/>
          </a:stretch>
        </p:blipFill>
        <p:spPr>
          <a:xfrm>
            <a:off x="257010" y="284721"/>
            <a:ext cx="11617599" cy="5864869"/>
          </a:xfrm>
          <a:prstGeom prst="rect">
            <a:avLst/>
          </a:prstGeom>
        </p:spPr>
      </p:pic>
    </p:spTree>
    <p:extLst>
      <p:ext uri="{BB962C8B-B14F-4D97-AF65-F5344CB8AC3E}">
        <p14:creationId xmlns:p14="http://schemas.microsoft.com/office/powerpoint/2010/main" val="3223932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3773</TotalTime>
  <Words>401</Words>
  <Application>Microsoft Office PowerPoint</Application>
  <PresentationFormat>Geniş ekran</PresentationFormat>
  <Paragraphs>45</Paragraphs>
  <Slides>53</Slides>
  <Notes>9</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53</vt:i4>
      </vt:variant>
    </vt:vector>
  </HeadingPairs>
  <TitlesOfParts>
    <vt:vector size="58" baseType="lpstr">
      <vt:lpstr>Arial</vt:lpstr>
      <vt:lpstr>Bookman Old Style</vt:lpstr>
      <vt:lpstr>Calibri</vt:lpstr>
      <vt:lpstr>Rockwell</vt:lpstr>
      <vt:lpstr>Damask</vt:lpstr>
      <vt:lpstr>Derin ogrenme </vt:lpstr>
      <vt:lpstr>Contents</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soru</vt:lpstr>
      <vt:lpstr>cevap</vt:lpstr>
      <vt:lpstr>cevap</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VGG16     VGG19</vt:lpstr>
      <vt:lpstr>SORU</vt:lpstr>
      <vt:lpstr>CEVAP</vt:lpstr>
      <vt:lpstr>CEVAP</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soru</vt:lpstr>
      <vt:lpstr>cevap</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Derin ogrenme-1 Dr. Öğr. Üyesi. M. Hakan Bozkurt</dc:title>
  <dc:creator>Hakan Bozkurt</dc:creator>
  <cp:lastModifiedBy>k127a</cp:lastModifiedBy>
  <cp:revision>67</cp:revision>
  <dcterms:created xsi:type="dcterms:W3CDTF">2023-03-01T08:57:57Z</dcterms:created>
  <dcterms:modified xsi:type="dcterms:W3CDTF">2025-03-24T11:27:49Z</dcterms:modified>
</cp:coreProperties>
</file>